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nva Sans" panose="020B0604020202020204" charset="0"/>
      <p:regular r:id="rId12"/>
    </p:embeddedFont>
    <p:embeddedFont>
      <p:font typeface="Montserrat" panose="020F0502020204030204" pitchFamily="2" charset="0"/>
      <p:regular r:id="rId13"/>
    </p:embeddedFont>
    <p:embeddedFont>
      <p:font typeface="Montserrat Bold"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jpeg>
</file>

<file path=ppt/media/image11.png>
</file>

<file path=ppt/media/image12.jpeg>
</file>

<file path=ppt/media/image13.jpeg>
</file>

<file path=ppt/media/image14.png>
</file>

<file path=ppt/media/image15.svg>
</file>

<file path=ppt/media/image2.svg>
</file>

<file path=ppt/media/image3.png>
</file>

<file path=ppt/media/image4.svg>
</file>

<file path=ppt/media/image5.png>
</file>

<file path=ppt/media/image6.png>
</file>

<file path=ppt/media/image7.sv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2/20/2026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2/20/2026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2/20/2026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2/20/2026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2.sv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2.sv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7.sv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2.svg"/><Relationship Id="rId7"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4409081" y="402921"/>
            <a:ext cx="9762469" cy="927142"/>
            <a:chOff x="0" y="0"/>
            <a:chExt cx="2571185" cy="244186"/>
          </a:xfrm>
        </p:grpSpPr>
        <p:sp>
          <p:nvSpPr>
            <p:cNvPr id="3" name="Freeform 3"/>
            <p:cNvSpPr/>
            <p:nvPr/>
          </p:nvSpPr>
          <p:spPr>
            <a:xfrm>
              <a:off x="0" y="0"/>
              <a:ext cx="2571185" cy="244186"/>
            </a:xfrm>
            <a:custGeom>
              <a:avLst/>
              <a:gdLst/>
              <a:ahLst/>
              <a:cxnLst/>
              <a:rect l="l" t="t" r="r" b="b"/>
              <a:pathLst>
                <a:path w="2571185" h="244186">
                  <a:moveTo>
                    <a:pt x="79303" y="0"/>
                  </a:moveTo>
                  <a:lnTo>
                    <a:pt x="2491882" y="0"/>
                  </a:lnTo>
                  <a:cubicBezTo>
                    <a:pt x="2535680" y="0"/>
                    <a:pt x="2571185" y="35505"/>
                    <a:pt x="2571185" y="79303"/>
                  </a:cubicBezTo>
                  <a:lnTo>
                    <a:pt x="2571185" y="164883"/>
                  </a:lnTo>
                  <a:cubicBezTo>
                    <a:pt x="2571185" y="208680"/>
                    <a:pt x="2535680" y="244186"/>
                    <a:pt x="2491882" y="244186"/>
                  </a:cubicBezTo>
                  <a:lnTo>
                    <a:pt x="79303" y="244186"/>
                  </a:lnTo>
                  <a:cubicBezTo>
                    <a:pt x="35505" y="244186"/>
                    <a:pt x="0" y="208680"/>
                    <a:pt x="0" y="164883"/>
                  </a:cubicBezTo>
                  <a:lnTo>
                    <a:pt x="0" y="79303"/>
                  </a:lnTo>
                  <a:cubicBezTo>
                    <a:pt x="0" y="35505"/>
                    <a:pt x="35505" y="0"/>
                    <a:pt x="79303" y="0"/>
                  </a:cubicBezTo>
                  <a:close/>
                </a:path>
              </a:pathLst>
            </a:custGeom>
            <a:ln w="38100" cap="rnd">
              <a:solidFill>
                <a:srgbClr val="101B40"/>
              </a:solidFill>
              <a:prstDash val="solid"/>
              <a:round/>
            </a:ln>
          </p:spPr>
        </p:sp>
        <p:sp>
          <p:nvSpPr>
            <p:cNvPr id="4" name="TextBox 4"/>
            <p:cNvSpPr txBox="1"/>
            <p:nvPr/>
          </p:nvSpPr>
          <p:spPr>
            <a:xfrm>
              <a:off x="0" y="-38100"/>
              <a:ext cx="2571185" cy="282286"/>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4507298" y="490904"/>
            <a:ext cx="5077378" cy="751177"/>
            <a:chOff x="0" y="0"/>
            <a:chExt cx="1337252" cy="197841"/>
          </a:xfrm>
        </p:grpSpPr>
        <p:sp>
          <p:nvSpPr>
            <p:cNvPr id="6" name="Freeform 6"/>
            <p:cNvSpPr/>
            <p:nvPr/>
          </p:nvSpPr>
          <p:spPr>
            <a:xfrm>
              <a:off x="0" y="0"/>
              <a:ext cx="1337252" cy="197841"/>
            </a:xfrm>
            <a:custGeom>
              <a:avLst/>
              <a:gdLst/>
              <a:ahLst/>
              <a:cxnLst/>
              <a:rect l="l" t="t" r="r" b="b"/>
              <a:pathLst>
                <a:path w="1337252" h="197841">
                  <a:moveTo>
                    <a:pt x="98920" y="0"/>
                  </a:moveTo>
                  <a:lnTo>
                    <a:pt x="1238331" y="0"/>
                  </a:lnTo>
                  <a:cubicBezTo>
                    <a:pt x="1292964" y="0"/>
                    <a:pt x="1337252" y="44288"/>
                    <a:pt x="1337252" y="98920"/>
                  </a:cubicBezTo>
                  <a:lnTo>
                    <a:pt x="1337252" y="98920"/>
                  </a:lnTo>
                  <a:cubicBezTo>
                    <a:pt x="1337252" y="153553"/>
                    <a:pt x="1292964" y="197841"/>
                    <a:pt x="1238331" y="197841"/>
                  </a:cubicBezTo>
                  <a:lnTo>
                    <a:pt x="98920" y="197841"/>
                  </a:lnTo>
                  <a:cubicBezTo>
                    <a:pt x="44288" y="197841"/>
                    <a:pt x="0" y="153553"/>
                    <a:pt x="0" y="98920"/>
                  </a:cubicBezTo>
                  <a:lnTo>
                    <a:pt x="0" y="98920"/>
                  </a:lnTo>
                  <a:cubicBezTo>
                    <a:pt x="0" y="44288"/>
                    <a:pt x="44288" y="0"/>
                    <a:pt x="98920" y="0"/>
                  </a:cubicBezTo>
                  <a:close/>
                </a:path>
              </a:pathLst>
            </a:custGeom>
            <a:solidFill>
              <a:srgbClr val="101B40"/>
            </a:solidFill>
            <a:ln cap="rnd">
              <a:noFill/>
              <a:prstDash val="solid"/>
              <a:round/>
            </a:ln>
          </p:spPr>
        </p:sp>
        <p:sp>
          <p:nvSpPr>
            <p:cNvPr id="7" name="TextBox 7"/>
            <p:cNvSpPr txBox="1"/>
            <p:nvPr/>
          </p:nvSpPr>
          <p:spPr>
            <a:xfrm>
              <a:off x="0" y="-66675"/>
              <a:ext cx="1337252" cy="264516"/>
            </a:xfrm>
            <a:prstGeom prst="rect">
              <a:avLst/>
            </a:prstGeom>
          </p:spPr>
          <p:txBody>
            <a:bodyPr lIns="50800" tIns="50800" rIns="50800" bIns="50800" rtlCol="0" anchor="ctr"/>
            <a:lstStyle/>
            <a:p>
              <a:pPr algn="ctr">
                <a:lnSpc>
                  <a:spcPts val="4971"/>
                </a:lnSpc>
              </a:pPr>
              <a:endParaRPr/>
            </a:p>
          </p:txBody>
        </p:sp>
      </p:grpSp>
      <p:grpSp>
        <p:nvGrpSpPr>
          <p:cNvPr id="8" name="Group 8"/>
          <p:cNvGrpSpPr/>
          <p:nvPr/>
        </p:nvGrpSpPr>
        <p:grpSpPr>
          <a:xfrm>
            <a:off x="14679019" y="0"/>
            <a:ext cx="4264059" cy="10287000"/>
            <a:chOff x="0" y="0"/>
            <a:chExt cx="1123044" cy="2709333"/>
          </a:xfrm>
        </p:grpSpPr>
        <p:sp>
          <p:nvSpPr>
            <p:cNvPr id="9" name="Freeform 9"/>
            <p:cNvSpPr/>
            <p:nvPr/>
          </p:nvSpPr>
          <p:spPr>
            <a:xfrm>
              <a:off x="0" y="0"/>
              <a:ext cx="1123044" cy="2709333"/>
            </a:xfrm>
            <a:custGeom>
              <a:avLst/>
              <a:gdLst/>
              <a:ahLst/>
              <a:cxnLst/>
              <a:rect l="l" t="t" r="r" b="b"/>
              <a:pathLst>
                <a:path w="1123044" h="2709333">
                  <a:moveTo>
                    <a:pt x="92597" y="0"/>
                  </a:moveTo>
                  <a:lnTo>
                    <a:pt x="1030448" y="0"/>
                  </a:lnTo>
                  <a:cubicBezTo>
                    <a:pt x="1081587" y="0"/>
                    <a:pt x="1123044" y="41457"/>
                    <a:pt x="1123044" y="92597"/>
                  </a:cubicBezTo>
                  <a:lnTo>
                    <a:pt x="1123044" y="2616737"/>
                  </a:lnTo>
                  <a:cubicBezTo>
                    <a:pt x="1123044" y="2667876"/>
                    <a:pt x="1081587" y="2709333"/>
                    <a:pt x="1030448" y="2709333"/>
                  </a:cubicBezTo>
                  <a:lnTo>
                    <a:pt x="92597" y="2709333"/>
                  </a:lnTo>
                  <a:cubicBezTo>
                    <a:pt x="41457" y="2709333"/>
                    <a:pt x="0" y="2667876"/>
                    <a:pt x="0" y="2616737"/>
                  </a:cubicBezTo>
                  <a:lnTo>
                    <a:pt x="0" y="92597"/>
                  </a:lnTo>
                  <a:cubicBezTo>
                    <a:pt x="0" y="41457"/>
                    <a:pt x="41457" y="0"/>
                    <a:pt x="92597" y="0"/>
                  </a:cubicBezTo>
                  <a:close/>
                </a:path>
              </a:pathLst>
            </a:custGeom>
            <a:solidFill>
              <a:srgbClr val="DCE2EB"/>
            </a:solidFill>
          </p:spPr>
        </p:sp>
        <p:sp>
          <p:nvSpPr>
            <p:cNvPr id="10" name="TextBox 10"/>
            <p:cNvSpPr txBox="1"/>
            <p:nvPr/>
          </p:nvSpPr>
          <p:spPr>
            <a:xfrm>
              <a:off x="0" y="-38100"/>
              <a:ext cx="1123044" cy="2747433"/>
            </a:xfrm>
            <a:prstGeom prst="rect">
              <a:avLst/>
            </a:prstGeom>
          </p:spPr>
          <p:txBody>
            <a:bodyPr lIns="50800" tIns="50800" rIns="50800" bIns="50800" rtlCol="0" anchor="ctr"/>
            <a:lstStyle/>
            <a:p>
              <a:pPr algn="ctr">
                <a:lnSpc>
                  <a:spcPts val="2591"/>
                </a:lnSpc>
              </a:pPr>
              <a:endParaRPr/>
            </a:p>
          </p:txBody>
        </p:sp>
      </p:grpSp>
      <p:sp>
        <p:nvSpPr>
          <p:cNvPr id="11" name="Freeform 11"/>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12" name="Group 12"/>
          <p:cNvGrpSpPr/>
          <p:nvPr/>
        </p:nvGrpSpPr>
        <p:grpSpPr>
          <a:xfrm>
            <a:off x="804572" y="6743345"/>
            <a:ext cx="5463251" cy="2042244"/>
            <a:chOff x="0" y="0"/>
            <a:chExt cx="1438881" cy="537875"/>
          </a:xfrm>
        </p:grpSpPr>
        <p:sp>
          <p:nvSpPr>
            <p:cNvPr id="13" name="Freeform 13"/>
            <p:cNvSpPr/>
            <p:nvPr/>
          </p:nvSpPr>
          <p:spPr>
            <a:xfrm>
              <a:off x="0" y="0"/>
              <a:ext cx="1438881" cy="537875"/>
            </a:xfrm>
            <a:custGeom>
              <a:avLst/>
              <a:gdLst/>
              <a:ahLst/>
              <a:cxnLst/>
              <a:rect l="l" t="t" r="r" b="b"/>
              <a:pathLst>
                <a:path w="1438881" h="537875">
                  <a:moveTo>
                    <a:pt x="72272" y="0"/>
                  </a:moveTo>
                  <a:lnTo>
                    <a:pt x="1366609" y="0"/>
                  </a:lnTo>
                  <a:cubicBezTo>
                    <a:pt x="1406524" y="0"/>
                    <a:pt x="1438881" y="32357"/>
                    <a:pt x="1438881" y="72272"/>
                  </a:cubicBezTo>
                  <a:lnTo>
                    <a:pt x="1438881" y="465603"/>
                  </a:lnTo>
                  <a:cubicBezTo>
                    <a:pt x="1438881" y="484771"/>
                    <a:pt x="1431267" y="503154"/>
                    <a:pt x="1417713" y="516707"/>
                  </a:cubicBezTo>
                  <a:cubicBezTo>
                    <a:pt x="1404159" y="530261"/>
                    <a:pt x="1385777" y="537875"/>
                    <a:pt x="1366609" y="537875"/>
                  </a:cubicBezTo>
                  <a:lnTo>
                    <a:pt x="72272" y="537875"/>
                  </a:lnTo>
                  <a:cubicBezTo>
                    <a:pt x="53104" y="537875"/>
                    <a:pt x="34721" y="530261"/>
                    <a:pt x="21168" y="516707"/>
                  </a:cubicBezTo>
                  <a:cubicBezTo>
                    <a:pt x="7614" y="503154"/>
                    <a:pt x="0" y="484771"/>
                    <a:pt x="0" y="465603"/>
                  </a:cubicBezTo>
                  <a:lnTo>
                    <a:pt x="0" y="72272"/>
                  </a:lnTo>
                  <a:cubicBezTo>
                    <a:pt x="0" y="53104"/>
                    <a:pt x="7614" y="34721"/>
                    <a:pt x="21168" y="21168"/>
                  </a:cubicBezTo>
                  <a:cubicBezTo>
                    <a:pt x="34721" y="7614"/>
                    <a:pt x="53104" y="0"/>
                    <a:pt x="72272" y="0"/>
                  </a:cubicBezTo>
                  <a:close/>
                </a:path>
              </a:pathLst>
            </a:custGeom>
            <a:solidFill>
              <a:srgbClr val="CFE2F6"/>
            </a:solidFill>
          </p:spPr>
        </p:sp>
        <p:sp>
          <p:nvSpPr>
            <p:cNvPr id="14" name="TextBox 14"/>
            <p:cNvSpPr txBox="1"/>
            <p:nvPr/>
          </p:nvSpPr>
          <p:spPr>
            <a:xfrm>
              <a:off x="0" y="-38100"/>
              <a:ext cx="1438881" cy="575975"/>
            </a:xfrm>
            <a:prstGeom prst="rect">
              <a:avLst/>
            </a:prstGeom>
          </p:spPr>
          <p:txBody>
            <a:bodyPr lIns="50800" tIns="50800" rIns="50800" bIns="50800" rtlCol="0" anchor="ctr"/>
            <a:lstStyle/>
            <a:p>
              <a:pPr algn="ctr">
                <a:lnSpc>
                  <a:spcPts val="2591"/>
                </a:lnSpc>
              </a:pPr>
              <a:endParaRPr/>
            </a:p>
          </p:txBody>
        </p:sp>
      </p:grpSp>
      <p:sp>
        <p:nvSpPr>
          <p:cNvPr id="15" name="TextBox 15"/>
          <p:cNvSpPr txBox="1"/>
          <p:nvPr/>
        </p:nvSpPr>
        <p:spPr>
          <a:xfrm>
            <a:off x="1364761" y="3067694"/>
            <a:ext cx="4342873" cy="2548518"/>
          </a:xfrm>
          <a:prstGeom prst="rect">
            <a:avLst/>
          </a:prstGeom>
        </p:spPr>
        <p:txBody>
          <a:bodyPr lIns="0" tIns="0" rIns="0" bIns="0" rtlCol="0" anchor="t">
            <a:spAutoFit/>
          </a:bodyPr>
          <a:lstStyle/>
          <a:p>
            <a:pPr algn="just">
              <a:lnSpc>
                <a:spcPts val="3539"/>
              </a:lnSpc>
            </a:pPr>
            <a:r>
              <a:rPr lang="en-US" sz="3933" b="1" spc="-228" dirty="0">
                <a:solidFill>
                  <a:srgbClr val="101B40"/>
                </a:solidFill>
                <a:latin typeface="Montserrat Bold"/>
                <a:ea typeface="Montserrat Bold"/>
                <a:cs typeface="Montserrat Bold"/>
                <a:sym typeface="Montserrat Bold"/>
              </a:rPr>
              <a:t>Tools used:</a:t>
            </a:r>
          </a:p>
          <a:p>
            <a:pPr algn="just">
              <a:lnSpc>
                <a:spcPts val="3539"/>
              </a:lnSpc>
            </a:pPr>
            <a:endParaRPr lang="en-US" sz="3933" b="1" spc="-228" dirty="0">
              <a:solidFill>
                <a:srgbClr val="101B40"/>
              </a:solidFill>
              <a:latin typeface="Montserrat Bold"/>
              <a:ea typeface="Montserrat Bold"/>
              <a:cs typeface="Montserrat Bold"/>
              <a:sym typeface="Montserrat Bold"/>
            </a:endParaRPr>
          </a:p>
          <a:p>
            <a:pPr marL="762796" lvl="1" indent="-381398" algn="just">
              <a:lnSpc>
                <a:spcPts val="3179"/>
              </a:lnSpc>
              <a:buFont typeface="Arial"/>
              <a:buChar char="•"/>
            </a:pPr>
            <a:r>
              <a:rPr lang="en-US" sz="3533" b="1" spc="-204" dirty="0">
                <a:solidFill>
                  <a:srgbClr val="101B40"/>
                </a:solidFill>
                <a:latin typeface="Montserrat Bold"/>
                <a:ea typeface="Montserrat Bold"/>
                <a:cs typeface="Montserrat Bold"/>
                <a:sym typeface="Montserrat Bold"/>
              </a:rPr>
              <a:t>PYTHON</a:t>
            </a:r>
          </a:p>
          <a:p>
            <a:pPr marL="762796" lvl="1" indent="-381398" algn="just">
              <a:lnSpc>
                <a:spcPts val="3179"/>
              </a:lnSpc>
              <a:buFont typeface="Arial"/>
              <a:buChar char="•"/>
            </a:pPr>
            <a:r>
              <a:rPr lang="en-US" sz="3533" b="1" spc="-204" dirty="0">
                <a:solidFill>
                  <a:srgbClr val="101B40"/>
                </a:solidFill>
                <a:latin typeface="Montserrat Bold"/>
                <a:ea typeface="Montserrat Bold"/>
                <a:cs typeface="Montserrat Bold"/>
                <a:sym typeface="Montserrat Bold"/>
              </a:rPr>
              <a:t>NUMPY</a:t>
            </a:r>
          </a:p>
          <a:p>
            <a:pPr marL="762796" lvl="1" indent="-381398" algn="just">
              <a:lnSpc>
                <a:spcPts val="3179"/>
              </a:lnSpc>
              <a:buFont typeface="Arial"/>
              <a:buChar char="•"/>
            </a:pPr>
            <a:r>
              <a:rPr lang="en-US" sz="3533" b="1" spc="-204" dirty="0">
                <a:solidFill>
                  <a:srgbClr val="101B40"/>
                </a:solidFill>
                <a:latin typeface="Montserrat Bold"/>
                <a:ea typeface="Montserrat Bold"/>
                <a:cs typeface="Montserrat Bold"/>
                <a:sym typeface="Montserrat Bold"/>
              </a:rPr>
              <a:t>PANDAS</a:t>
            </a:r>
          </a:p>
          <a:p>
            <a:pPr marL="762796" lvl="1" indent="-381398" algn="just">
              <a:lnSpc>
                <a:spcPts val="3179"/>
              </a:lnSpc>
              <a:buFont typeface="Arial"/>
              <a:buChar char="•"/>
            </a:pPr>
            <a:r>
              <a:rPr lang="en-US" sz="3533" b="1" spc="-204" dirty="0">
                <a:solidFill>
                  <a:srgbClr val="101B40"/>
                </a:solidFill>
                <a:latin typeface="Montserrat Bold"/>
                <a:ea typeface="Montserrat Bold"/>
                <a:cs typeface="Montserrat Bold"/>
                <a:sym typeface="Montserrat Bold"/>
              </a:rPr>
              <a:t>SCIKIT-LEARN</a:t>
            </a:r>
          </a:p>
        </p:txBody>
      </p:sp>
      <p:sp>
        <p:nvSpPr>
          <p:cNvPr id="16" name="Freeform 16"/>
          <p:cNvSpPr/>
          <p:nvPr/>
        </p:nvSpPr>
        <p:spPr>
          <a:xfrm>
            <a:off x="10498499" y="1954177"/>
            <a:ext cx="2770529" cy="2770529"/>
          </a:xfrm>
          <a:custGeom>
            <a:avLst/>
            <a:gdLst/>
            <a:ahLst/>
            <a:cxnLst/>
            <a:rect l="l" t="t" r="r" b="b"/>
            <a:pathLst>
              <a:path w="2770529" h="2770529">
                <a:moveTo>
                  <a:pt x="0" y="0"/>
                </a:moveTo>
                <a:lnTo>
                  <a:pt x="2770528" y="0"/>
                </a:lnTo>
                <a:lnTo>
                  <a:pt x="2770528" y="2770529"/>
                </a:lnTo>
                <a:lnTo>
                  <a:pt x="0" y="27705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Freeform 17"/>
          <p:cNvSpPr/>
          <p:nvPr/>
        </p:nvSpPr>
        <p:spPr>
          <a:xfrm>
            <a:off x="7020719" y="1466246"/>
            <a:ext cx="4407620" cy="9134964"/>
          </a:xfrm>
          <a:custGeom>
            <a:avLst/>
            <a:gdLst/>
            <a:ahLst/>
            <a:cxnLst/>
            <a:rect l="l" t="t" r="r" b="b"/>
            <a:pathLst>
              <a:path w="4407620" h="9134964">
                <a:moveTo>
                  <a:pt x="0" y="0"/>
                </a:moveTo>
                <a:lnTo>
                  <a:pt x="4407620" y="0"/>
                </a:lnTo>
                <a:lnTo>
                  <a:pt x="4407620" y="9134964"/>
                </a:lnTo>
                <a:lnTo>
                  <a:pt x="0" y="9134964"/>
                </a:lnTo>
                <a:lnTo>
                  <a:pt x="0" y="0"/>
                </a:lnTo>
                <a:close/>
              </a:path>
            </a:pathLst>
          </a:custGeom>
          <a:blipFill>
            <a:blip r:embed="rId6"/>
            <a:stretch>
              <a:fillRect/>
            </a:stretch>
          </a:blipFill>
        </p:spPr>
      </p:sp>
      <p:sp>
        <p:nvSpPr>
          <p:cNvPr id="18" name="Freeform 18"/>
          <p:cNvSpPr/>
          <p:nvPr/>
        </p:nvSpPr>
        <p:spPr>
          <a:xfrm>
            <a:off x="13878919" y="3700556"/>
            <a:ext cx="2160637" cy="2160637"/>
          </a:xfrm>
          <a:custGeom>
            <a:avLst/>
            <a:gdLst/>
            <a:ahLst/>
            <a:cxnLst/>
            <a:rect l="l" t="t" r="r" b="b"/>
            <a:pathLst>
              <a:path w="2160637" h="2160637">
                <a:moveTo>
                  <a:pt x="0" y="0"/>
                </a:moveTo>
                <a:lnTo>
                  <a:pt x="2160637" y="0"/>
                </a:lnTo>
                <a:lnTo>
                  <a:pt x="2160637" y="2160636"/>
                </a:lnTo>
                <a:lnTo>
                  <a:pt x="0" y="216063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9" name="TextBox 19"/>
          <p:cNvSpPr txBox="1"/>
          <p:nvPr/>
        </p:nvSpPr>
        <p:spPr>
          <a:xfrm>
            <a:off x="4717622" y="647434"/>
            <a:ext cx="4790854" cy="397476"/>
          </a:xfrm>
          <a:prstGeom prst="rect">
            <a:avLst/>
          </a:prstGeom>
        </p:spPr>
        <p:txBody>
          <a:bodyPr lIns="0" tIns="0" rIns="0" bIns="0" rtlCol="0" anchor="t">
            <a:spAutoFit/>
          </a:bodyPr>
          <a:lstStyle/>
          <a:p>
            <a:pPr marL="0" lvl="0" indent="0" algn="ctr">
              <a:lnSpc>
                <a:spcPts val="3291"/>
              </a:lnSpc>
              <a:spcBef>
                <a:spcPct val="0"/>
              </a:spcBef>
            </a:pPr>
            <a:r>
              <a:rPr lang="en-US" sz="2351" b="1" spc="4">
                <a:solidFill>
                  <a:srgbClr val="F1F1F1"/>
                </a:solidFill>
                <a:latin typeface="Montserrat Bold"/>
                <a:ea typeface="Montserrat Bold"/>
                <a:cs typeface="Montserrat Bold"/>
                <a:sym typeface="Montserrat Bold"/>
              </a:rPr>
              <a:t>ARTIFICIAL INTELLIGENCE   &amp; </a:t>
            </a:r>
          </a:p>
        </p:txBody>
      </p:sp>
      <p:sp>
        <p:nvSpPr>
          <p:cNvPr id="20" name="TextBox 20"/>
          <p:cNvSpPr txBox="1"/>
          <p:nvPr/>
        </p:nvSpPr>
        <p:spPr>
          <a:xfrm>
            <a:off x="9247616" y="610114"/>
            <a:ext cx="4571142" cy="472363"/>
          </a:xfrm>
          <a:prstGeom prst="rect">
            <a:avLst/>
          </a:prstGeom>
        </p:spPr>
        <p:txBody>
          <a:bodyPr lIns="0" tIns="0" rIns="0" bIns="0" rtlCol="0" anchor="t">
            <a:spAutoFit/>
          </a:bodyPr>
          <a:lstStyle/>
          <a:p>
            <a:pPr marL="0" lvl="0" indent="0" algn="ctr">
              <a:lnSpc>
                <a:spcPts val="3889"/>
              </a:lnSpc>
              <a:spcBef>
                <a:spcPct val="0"/>
              </a:spcBef>
            </a:pPr>
            <a:r>
              <a:rPr lang="en-US" sz="2778" spc="5">
                <a:solidFill>
                  <a:srgbClr val="101B40"/>
                </a:solidFill>
                <a:latin typeface="Montserrat"/>
                <a:ea typeface="Montserrat"/>
                <a:cs typeface="Montserrat"/>
                <a:sym typeface="Montserrat"/>
              </a:rPr>
              <a:t>MACHINE LEARNING</a:t>
            </a:r>
          </a:p>
        </p:txBody>
      </p:sp>
      <p:sp>
        <p:nvSpPr>
          <p:cNvPr id="21" name="TextBox 21"/>
          <p:cNvSpPr txBox="1"/>
          <p:nvPr/>
        </p:nvSpPr>
        <p:spPr>
          <a:xfrm>
            <a:off x="804572" y="627964"/>
            <a:ext cx="1888114" cy="985348"/>
          </a:xfrm>
          <a:prstGeom prst="rect">
            <a:avLst/>
          </a:prstGeom>
        </p:spPr>
        <p:txBody>
          <a:bodyPr lIns="0" tIns="0" rIns="0" bIns="0" rtlCol="0" anchor="t">
            <a:spAutoFit/>
          </a:bodyPr>
          <a:lstStyle/>
          <a:p>
            <a:pPr algn="l">
              <a:lnSpc>
                <a:spcPts val="2562"/>
              </a:lnSpc>
            </a:pPr>
            <a:r>
              <a:rPr lang="en-US" sz="2351" b="1" spc="4">
                <a:solidFill>
                  <a:srgbClr val="101B40"/>
                </a:solidFill>
                <a:latin typeface="Montserrat Bold"/>
                <a:ea typeface="Montserrat Bold"/>
                <a:cs typeface="Montserrat Bold"/>
                <a:sym typeface="Montserrat Bold"/>
              </a:rPr>
              <a:t>THINK</a:t>
            </a:r>
          </a:p>
          <a:p>
            <a:pPr algn="l">
              <a:lnSpc>
                <a:spcPts val="2562"/>
              </a:lnSpc>
            </a:pPr>
            <a:r>
              <a:rPr lang="en-US" sz="2351" b="1" spc="4">
                <a:solidFill>
                  <a:srgbClr val="101B40"/>
                </a:solidFill>
                <a:latin typeface="Montserrat Bold"/>
                <a:ea typeface="Montserrat Bold"/>
                <a:cs typeface="Montserrat Bold"/>
                <a:sym typeface="Montserrat Bold"/>
              </a:rPr>
              <a:t>      FUTURE </a:t>
            </a:r>
          </a:p>
          <a:p>
            <a:pPr marL="0" lvl="0" indent="0" algn="l">
              <a:lnSpc>
                <a:spcPts val="2562"/>
              </a:lnSpc>
            </a:pPr>
            <a:endParaRPr lang="en-US" sz="2351" b="1" spc="4">
              <a:solidFill>
                <a:srgbClr val="101B40"/>
              </a:solidFill>
              <a:latin typeface="Montserrat Bold"/>
              <a:ea typeface="Montserrat Bold"/>
              <a:cs typeface="Montserrat Bold"/>
              <a:sym typeface="Montserrat Bold"/>
            </a:endParaRPr>
          </a:p>
        </p:txBody>
      </p:sp>
      <p:sp>
        <p:nvSpPr>
          <p:cNvPr id="22" name="TextBox 22"/>
          <p:cNvSpPr txBox="1"/>
          <p:nvPr/>
        </p:nvSpPr>
        <p:spPr>
          <a:xfrm>
            <a:off x="-261245" y="7265038"/>
            <a:ext cx="7594886" cy="1008908"/>
          </a:xfrm>
          <a:prstGeom prst="rect">
            <a:avLst/>
          </a:prstGeom>
        </p:spPr>
        <p:txBody>
          <a:bodyPr lIns="0" tIns="0" rIns="0" bIns="0" rtlCol="0" anchor="t">
            <a:spAutoFit/>
          </a:bodyPr>
          <a:lstStyle/>
          <a:p>
            <a:pPr algn="ctr">
              <a:lnSpc>
                <a:spcPts val="2647"/>
              </a:lnSpc>
            </a:pPr>
            <a:r>
              <a:rPr lang="en-US" sz="2451" b="1" spc="-174">
                <a:solidFill>
                  <a:srgbClr val="101B40"/>
                </a:solidFill>
                <a:latin typeface="Montserrat Bold"/>
                <a:ea typeface="Montserrat Bold"/>
                <a:cs typeface="Montserrat Bold"/>
                <a:sym typeface="Montserrat Bold"/>
              </a:rPr>
              <a:t>NAME: DURVESH MORE</a:t>
            </a:r>
          </a:p>
          <a:p>
            <a:pPr algn="ctr">
              <a:lnSpc>
                <a:spcPts val="2647"/>
              </a:lnSpc>
            </a:pPr>
            <a:endParaRPr lang="en-US" sz="2451" b="1" spc="-174">
              <a:solidFill>
                <a:srgbClr val="101B40"/>
              </a:solidFill>
              <a:latin typeface="Montserrat Bold"/>
              <a:ea typeface="Montserrat Bold"/>
              <a:cs typeface="Montserrat Bold"/>
              <a:sym typeface="Montserrat Bold"/>
            </a:endParaRPr>
          </a:p>
          <a:p>
            <a:pPr algn="ctr">
              <a:lnSpc>
                <a:spcPts val="2647"/>
              </a:lnSpc>
            </a:pPr>
            <a:r>
              <a:rPr lang="en-US" sz="2451" b="1" spc="-174">
                <a:solidFill>
                  <a:srgbClr val="101B40"/>
                </a:solidFill>
                <a:latin typeface="Montserrat Bold"/>
                <a:ea typeface="Montserrat Bold"/>
                <a:cs typeface="Montserrat Bold"/>
                <a:sym typeface="Montserrat Bold"/>
              </a:rPr>
              <a:t>COURSE: COMPUTER ENGINEERING</a:t>
            </a:r>
          </a:p>
        </p:txBody>
      </p:sp>
      <p:sp>
        <p:nvSpPr>
          <p:cNvPr id="23" name="TextBox 23"/>
          <p:cNvSpPr txBox="1"/>
          <p:nvPr/>
        </p:nvSpPr>
        <p:spPr>
          <a:xfrm>
            <a:off x="10498499" y="7070820"/>
            <a:ext cx="6011388" cy="2396728"/>
          </a:xfrm>
          <a:prstGeom prst="rect">
            <a:avLst/>
          </a:prstGeom>
        </p:spPr>
        <p:txBody>
          <a:bodyPr lIns="0" tIns="0" rIns="0" bIns="0" rtlCol="0" anchor="t">
            <a:spAutoFit/>
          </a:bodyPr>
          <a:lstStyle/>
          <a:p>
            <a:pPr algn="just">
              <a:lnSpc>
                <a:spcPts val="3197"/>
              </a:lnSpc>
            </a:pPr>
            <a:r>
              <a:rPr lang="en-US" sz="2578" spc="-165">
                <a:solidFill>
                  <a:srgbClr val="000000"/>
                </a:solidFill>
                <a:latin typeface="Montserrat"/>
                <a:ea typeface="Montserrat"/>
                <a:cs typeface="Montserrat"/>
                <a:sym typeface="Montserrat"/>
              </a:rPr>
              <a:t>Artificial Intelligence (AI) is no longer just a futuristic idea—it’s a powerful tool shaping businesses today. From customer service to logistics, AI is driving efficiency, innovation, and new market opportunities across industries.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4489388" y="515471"/>
            <a:ext cx="9389531" cy="814592"/>
            <a:chOff x="0" y="0"/>
            <a:chExt cx="2472963" cy="214543"/>
          </a:xfrm>
        </p:grpSpPr>
        <p:sp>
          <p:nvSpPr>
            <p:cNvPr id="3" name="Freeform 3"/>
            <p:cNvSpPr/>
            <p:nvPr/>
          </p:nvSpPr>
          <p:spPr>
            <a:xfrm>
              <a:off x="0" y="0"/>
              <a:ext cx="2472963" cy="214543"/>
            </a:xfrm>
            <a:custGeom>
              <a:avLst/>
              <a:gdLst/>
              <a:ahLst/>
              <a:cxnLst/>
              <a:rect l="l" t="t" r="r" b="b"/>
              <a:pathLst>
                <a:path w="2472963" h="214543">
                  <a:moveTo>
                    <a:pt x="82453" y="0"/>
                  </a:moveTo>
                  <a:lnTo>
                    <a:pt x="2390510" y="0"/>
                  </a:lnTo>
                  <a:cubicBezTo>
                    <a:pt x="2436048" y="0"/>
                    <a:pt x="2472963" y="36915"/>
                    <a:pt x="2472963" y="82453"/>
                  </a:cubicBezTo>
                  <a:lnTo>
                    <a:pt x="2472963" y="132090"/>
                  </a:lnTo>
                  <a:cubicBezTo>
                    <a:pt x="2472963" y="153958"/>
                    <a:pt x="2464276" y="174930"/>
                    <a:pt x="2448813" y="190393"/>
                  </a:cubicBezTo>
                  <a:cubicBezTo>
                    <a:pt x="2433350" y="205856"/>
                    <a:pt x="2412378" y="214543"/>
                    <a:pt x="2390510" y="214543"/>
                  </a:cubicBezTo>
                  <a:lnTo>
                    <a:pt x="82453" y="214543"/>
                  </a:lnTo>
                  <a:cubicBezTo>
                    <a:pt x="36915" y="214543"/>
                    <a:pt x="0" y="177627"/>
                    <a:pt x="0" y="132090"/>
                  </a:cubicBezTo>
                  <a:lnTo>
                    <a:pt x="0" y="82453"/>
                  </a:lnTo>
                  <a:cubicBezTo>
                    <a:pt x="0" y="36915"/>
                    <a:pt x="36915" y="0"/>
                    <a:pt x="82453" y="0"/>
                  </a:cubicBezTo>
                  <a:close/>
                </a:path>
              </a:pathLst>
            </a:custGeom>
            <a:ln w="38100" cap="rnd">
              <a:solidFill>
                <a:srgbClr val="101B40"/>
              </a:solidFill>
              <a:prstDash val="solid"/>
              <a:round/>
            </a:ln>
          </p:spPr>
        </p:sp>
        <p:sp>
          <p:nvSpPr>
            <p:cNvPr id="4" name="TextBox 4"/>
            <p:cNvSpPr txBox="1"/>
            <p:nvPr/>
          </p:nvSpPr>
          <p:spPr>
            <a:xfrm>
              <a:off x="0" y="-38100"/>
              <a:ext cx="2472963" cy="252643"/>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4667789" y="628301"/>
            <a:ext cx="8989584" cy="588932"/>
            <a:chOff x="0" y="0"/>
            <a:chExt cx="2367627" cy="155110"/>
          </a:xfrm>
        </p:grpSpPr>
        <p:sp>
          <p:nvSpPr>
            <p:cNvPr id="6" name="Freeform 6"/>
            <p:cNvSpPr/>
            <p:nvPr/>
          </p:nvSpPr>
          <p:spPr>
            <a:xfrm>
              <a:off x="0" y="0"/>
              <a:ext cx="2367627" cy="155110"/>
            </a:xfrm>
            <a:custGeom>
              <a:avLst/>
              <a:gdLst/>
              <a:ahLst/>
              <a:cxnLst/>
              <a:rect l="l" t="t" r="r" b="b"/>
              <a:pathLst>
                <a:path w="2367627" h="155110">
                  <a:moveTo>
                    <a:pt x="77555" y="0"/>
                  </a:moveTo>
                  <a:lnTo>
                    <a:pt x="2290072" y="0"/>
                  </a:lnTo>
                  <a:cubicBezTo>
                    <a:pt x="2332905" y="0"/>
                    <a:pt x="2367627" y="34722"/>
                    <a:pt x="2367627" y="77555"/>
                  </a:cubicBezTo>
                  <a:lnTo>
                    <a:pt x="2367627" y="77555"/>
                  </a:lnTo>
                  <a:cubicBezTo>
                    <a:pt x="2367627" y="120387"/>
                    <a:pt x="2332905" y="155110"/>
                    <a:pt x="229007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7" name="TextBox 7"/>
            <p:cNvSpPr txBox="1"/>
            <p:nvPr/>
          </p:nvSpPr>
          <p:spPr>
            <a:xfrm>
              <a:off x="0" y="-38100"/>
              <a:ext cx="2367627" cy="193210"/>
            </a:xfrm>
            <a:prstGeom prst="rect">
              <a:avLst/>
            </a:prstGeom>
          </p:spPr>
          <p:txBody>
            <a:bodyPr lIns="50800" tIns="50800" rIns="50800" bIns="50800" rtlCol="0" anchor="ctr"/>
            <a:lstStyle/>
            <a:p>
              <a:pPr algn="ctr">
                <a:lnSpc>
                  <a:spcPts val="2871"/>
                </a:lnSpc>
              </a:pPr>
              <a:endParaRPr/>
            </a:p>
          </p:txBody>
        </p:sp>
      </p:grpSp>
      <p:sp>
        <p:nvSpPr>
          <p:cNvPr id="8" name="Freeform 8"/>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sp>
        <p:nvSpPr>
          <p:cNvPr id="9" name="TextBox 9"/>
          <p:cNvSpPr txBox="1"/>
          <p:nvPr/>
        </p:nvSpPr>
        <p:spPr>
          <a:xfrm>
            <a:off x="8496029" y="8540152"/>
            <a:ext cx="1274721" cy="422976"/>
          </a:xfrm>
          <a:prstGeom prst="rect">
            <a:avLst/>
          </a:prstGeom>
        </p:spPr>
        <p:txBody>
          <a:bodyPr lIns="0" tIns="0" rIns="0" bIns="0" rtlCol="0" anchor="t">
            <a:spAutoFit/>
          </a:bodyPr>
          <a:lstStyle/>
          <a:p>
            <a:pPr algn="ctr">
              <a:lnSpc>
                <a:spcPts val="3461"/>
              </a:lnSpc>
            </a:pPr>
            <a:r>
              <a:rPr lang="en-US" sz="2472">
                <a:solidFill>
                  <a:srgbClr val="FFFFFF"/>
                </a:solidFill>
                <a:latin typeface="Montserrat"/>
                <a:ea typeface="Montserrat"/>
                <a:cs typeface="Montserrat"/>
                <a:sym typeface="Montserrat"/>
              </a:rPr>
              <a:t>-</a:t>
            </a:r>
          </a:p>
        </p:txBody>
      </p:sp>
      <p:sp>
        <p:nvSpPr>
          <p:cNvPr id="10" name="Freeform 10"/>
          <p:cNvSpPr/>
          <p:nvPr/>
        </p:nvSpPr>
        <p:spPr>
          <a:xfrm>
            <a:off x="13878919" y="6182591"/>
            <a:ext cx="2373670" cy="2373670"/>
          </a:xfrm>
          <a:custGeom>
            <a:avLst/>
            <a:gdLst/>
            <a:ahLst/>
            <a:cxnLst/>
            <a:rect l="l" t="t" r="r" b="b"/>
            <a:pathLst>
              <a:path w="2373670" h="2373670">
                <a:moveTo>
                  <a:pt x="0" y="0"/>
                </a:moveTo>
                <a:lnTo>
                  <a:pt x="2373670" y="0"/>
                </a:lnTo>
                <a:lnTo>
                  <a:pt x="2373670" y="2373670"/>
                </a:lnTo>
                <a:lnTo>
                  <a:pt x="0" y="237367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1613468" y="1968773"/>
            <a:ext cx="5288275" cy="2489151"/>
          </a:xfrm>
          <a:prstGeom prst="rect">
            <a:avLst/>
          </a:prstGeom>
        </p:spPr>
        <p:txBody>
          <a:bodyPr lIns="0" tIns="0" rIns="0" bIns="0" rtlCol="0" anchor="t">
            <a:spAutoFit/>
          </a:bodyPr>
          <a:lstStyle/>
          <a:p>
            <a:pPr algn="ctr">
              <a:lnSpc>
                <a:spcPts val="6652"/>
              </a:lnSpc>
            </a:pPr>
            <a:r>
              <a:rPr lang="en-US" sz="4751" b="1" spc="-275">
                <a:solidFill>
                  <a:srgbClr val="101B40"/>
                </a:solidFill>
                <a:latin typeface="Montserrat Bold"/>
                <a:ea typeface="Montserrat Bold"/>
                <a:cs typeface="Montserrat Bold"/>
                <a:sym typeface="Montserrat Bold"/>
              </a:rPr>
              <a:t>Conclusion</a:t>
            </a:r>
          </a:p>
          <a:p>
            <a:pPr algn="ctr">
              <a:lnSpc>
                <a:spcPts val="6652"/>
              </a:lnSpc>
            </a:pPr>
            <a:endParaRPr lang="en-US" sz="4751" b="1" spc="-275">
              <a:solidFill>
                <a:srgbClr val="101B40"/>
              </a:solidFill>
              <a:latin typeface="Montserrat Bold"/>
              <a:ea typeface="Montserrat Bold"/>
              <a:cs typeface="Montserrat Bold"/>
              <a:sym typeface="Montserrat Bold"/>
            </a:endParaRPr>
          </a:p>
          <a:p>
            <a:pPr algn="ctr">
              <a:lnSpc>
                <a:spcPts val="6652"/>
              </a:lnSpc>
              <a:spcBef>
                <a:spcPct val="0"/>
              </a:spcBef>
            </a:pPr>
            <a:endParaRPr lang="en-US" sz="4751" b="1" spc="-275">
              <a:solidFill>
                <a:srgbClr val="101B40"/>
              </a:solidFill>
              <a:latin typeface="Montserrat Bold"/>
              <a:ea typeface="Montserrat Bold"/>
              <a:cs typeface="Montserrat Bold"/>
              <a:sym typeface="Montserrat Bold"/>
            </a:endParaRPr>
          </a:p>
        </p:txBody>
      </p:sp>
      <p:grpSp>
        <p:nvGrpSpPr>
          <p:cNvPr id="12" name="Group 12"/>
          <p:cNvGrpSpPr/>
          <p:nvPr/>
        </p:nvGrpSpPr>
        <p:grpSpPr>
          <a:xfrm rot="-5400000">
            <a:off x="-539354" y="4831922"/>
            <a:ext cx="3075708" cy="776477"/>
            <a:chOff x="0" y="0"/>
            <a:chExt cx="810063" cy="204504"/>
          </a:xfrm>
        </p:grpSpPr>
        <p:sp>
          <p:nvSpPr>
            <p:cNvPr id="13" name="Freeform 13"/>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14" name="TextBox 14"/>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15" name="Group 15"/>
          <p:cNvGrpSpPr/>
          <p:nvPr/>
        </p:nvGrpSpPr>
        <p:grpSpPr>
          <a:xfrm rot="-5400000">
            <a:off x="707903" y="3885407"/>
            <a:ext cx="581194" cy="581194"/>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8" name="Group 18"/>
          <p:cNvGrpSpPr/>
          <p:nvPr/>
        </p:nvGrpSpPr>
        <p:grpSpPr>
          <a:xfrm rot="5400000">
            <a:off x="15488343" y="3052862"/>
            <a:ext cx="3075708" cy="776477"/>
            <a:chOff x="0" y="0"/>
            <a:chExt cx="810063" cy="204504"/>
          </a:xfrm>
        </p:grpSpPr>
        <p:sp>
          <p:nvSpPr>
            <p:cNvPr id="19" name="Freeform 19"/>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20" name="TextBox 20"/>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21" name="Group 21"/>
          <p:cNvGrpSpPr/>
          <p:nvPr/>
        </p:nvGrpSpPr>
        <p:grpSpPr>
          <a:xfrm rot="5400000">
            <a:off x="16736419" y="4176004"/>
            <a:ext cx="581194" cy="581194"/>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24" name="TextBox 24"/>
          <p:cNvSpPr txBox="1"/>
          <p:nvPr/>
        </p:nvSpPr>
        <p:spPr>
          <a:xfrm>
            <a:off x="998500" y="928042"/>
            <a:ext cx="2081454" cy="1078672"/>
          </a:xfrm>
          <a:prstGeom prst="rect">
            <a:avLst/>
          </a:prstGeom>
        </p:spPr>
        <p:txBody>
          <a:bodyPr lIns="0" tIns="0" rIns="0" bIns="0" rtlCol="0" anchor="t">
            <a:spAutoFit/>
          </a:bodyPr>
          <a:lstStyle/>
          <a:p>
            <a:pPr algn="l">
              <a:lnSpc>
                <a:spcPts val="2825"/>
              </a:lnSpc>
            </a:pPr>
            <a:r>
              <a:rPr lang="en-US" sz="2592" b="1" spc="5">
                <a:solidFill>
                  <a:srgbClr val="101B40"/>
                </a:solidFill>
                <a:latin typeface="Montserrat Bold"/>
                <a:ea typeface="Montserrat Bold"/>
                <a:cs typeface="Montserrat Bold"/>
                <a:sym typeface="Montserrat Bold"/>
              </a:rPr>
              <a:t>THINK</a:t>
            </a:r>
          </a:p>
          <a:p>
            <a:pPr algn="l">
              <a:lnSpc>
                <a:spcPts val="2825"/>
              </a:lnSpc>
            </a:pPr>
            <a:r>
              <a:rPr lang="en-US" sz="2592" b="1" spc="5">
                <a:solidFill>
                  <a:srgbClr val="101B40"/>
                </a:solidFill>
                <a:latin typeface="Montserrat Bold"/>
                <a:ea typeface="Montserrat Bold"/>
                <a:cs typeface="Montserrat Bold"/>
                <a:sym typeface="Montserrat Bold"/>
              </a:rPr>
              <a:t>      FUTURE </a:t>
            </a:r>
          </a:p>
          <a:p>
            <a:pPr marL="0" lvl="0" indent="0" algn="l">
              <a:lnSpc>
                <a:spcPts val="2825"/>
              </a:lnSpc>
            </a:pPr>
            <a:endParaRPr lang="en-US" sz="2592" b="1" spc="5">
              <a:solidFill>
                <a:srgbClr val="101B40"/>
              </a:solidFill>
              <a:latin typeface="Montserrat Bold"/>
              <a:ea typeface="Montserrat Bold"/>
              <a:cs typeface="Montserrat Bold"/>
              <a:sym typeface="Montserrat Bold"/>
            </a:endParaRPr>
          </a:p>
        </p:txBody>
      </p:sp>
      <p:sp>
        <p:nvSpPr>
          <p:cNvPr id="25" name="TextBox 25"/>
          <p:cNvSpPr txBox="1"/>
          <p:nvPr/>
        </p:nvSpPr>
        <p:spPr>
          <a:xfrm>
            <a:off x="4689362" y="595124"/>
            <a:ext cx="8989584" cy="588611"/>
          </a:xfrm>
          <a:prstGeom prst="rect">
            <a:avLst/>
          </a:prstGeom>
        </p:spPr>
        <p:txBody>
          <a:bodyPr lIns="0" tIns="0" rIns="0" bIns="0" rtlCol="0" anchor="t">
            <a:spAutoFit/>
          </a:bodyPr>
          <a:lstStyle/>
          <a:p>
            <a:pPr algn="ctr">
              <a:lnSpc>
                <a:spcPts val="4831"/>
              </a:lnSpc>
              <a:spcBef>
                <a:spcPct val="0"/>
              </a:spcBef>
            </a:pPr>
            <a:r>
              <a:rPr lang="en-US" sz="3451" spc="6">
                <a:solidFill>
                  <a:srgbClr val="FFFFFF"/>
                </a:solidFill>
                <a:latin typeface="Montserrat"/>
                <a:ea typeface="Montserrat"/>
                <a:cs typeface="Montserrat"/>
                <a:sym typeface="Montserrat"/>
              </a:rPr>
              <a:t>CONCLUSION &amp; FUTURE SCOPE</a:t>
            </a:r>
          </a:p>
        </p:txBody>
      </p:sp>
      <p:sp>
        <p:nvSpPr>
          <p:cNvPr id="26" name="TextBox 26"/>
          <p:cNvSpPr txBox="1"/>
          <p:nvPr/>
        </p:nvSpPr>
        <p:spPr>
          <a:xfrm>
            <a:off x="2753186" y="3030772"/>
            <a:ext cx="9938898" cy="1642595"/>
          </a:xfrm>
          <a:prstGeom prst="rect">
            <a:avLst/>
          </a:prstGeom>
        </p:spPr>
        <p:txBody>
          <a:bodyPr lIns="0" tIns="0" rIns="0" bIns="0" rtlCol="0" anchor="t">
            <a:spAutoFit/>
          </a:bodyPr>
          <a:lstStyle/>
          <a:p>
            <a:pPr marL="681332" lvl="1" indent="-340666" algn="l">
              <a:lnSpc>
                <a:spcPts val="4418"/>
              </a:lnSpc>
              <a:buFont typeface="Arial"/>
              <a:buChar char="•"/>
            </a:pPr>
            <a:r>
              <a:rPr lang="en-US" sz="3155" spc="6">
                <a:solidFill>
                  <a:srgbClr val="000000"/>
                </a:solidFill>
                <a:latin typeface="Montserrat"/>
                <a:ea typeface="Montserrat"/>
                <a:cs typeface="Montserrat"/>
                <a:sym typeface="Montserrat"/>
              </a:rPr>
              <a:t>SUCCESSFULLY BUILT MULTIPLE ML MODELS</a:t>
            </a:r>
          </a:p>
          <a:p>
            <a:pPr marL="681332" lvl="1" indent="-340666" algn="l">
              <a:lnSpc>
                <a:spcPts val="4418"/>
              </a:lnSpc>
              <a:buFont typeface="Arial"/>
              <a:buChar char="•"/>
            </a:pPr>
            <a:r>
              <a:rPr lang="en-US" sz="3155" spc="6">
                <a:solidFill>
                  <a:srgbClr val="000000"/>
                </a:solidFill>
                <a:latin typeface="Montserrat"/>
                <a:ea typeface="Montserrat"/>
                <a:cs typeface="Montserrat"/>
                <a:sym typeface="Montserrat"/>
              </a:rPr>
              <a:t>GAINED HANDS-ON EXPERIENCE IN AI/ML</a:t>
            </a:r>
          </a:p>
          <a:p>
            <a:pPr marL="681332" lvl="1" indent="-340666" algn="l">
              <a:lnSpc>
                <a:spcPts val="4418"/>
              </a:lnSpc>
              <a:buFont typeface="Arial"/>
              <a:buChar char="•"/>
            </a:pPr>
            <a:r>
              <a:rPr lang="en-US" sz="3155" spc="6">
                <a:solidFill>
                  <a:srgbClr val="000000"/>
                </a:solidFill>
                <a:latin typeface="Montserrat"/>
                <a:ea typeface="Montserrat"/>
                <a:cs typeface="Montserrat"/>
                <a:sym typeface="Montserrat"/>
              </a:rPr>
              <a:t>APPLIED ML TO REAL-WORLD PROBLEMS</a:t>
            </a:r>
          </a:p>
        </p:txBody>
      </p:sp>
      <p:sp>
        <p:nvSpPr>
          <p:cNvPr id="27" name="TextBox 27"/>
          <p:cNvSpPr txBox="1"/>
          <p:nvPr/>
        </p:nvSpPr>
        <p:spPr>
          <a:xfrm>
            <a:off x="2753186" y="5945264"/>
            <a:ext cx="4148557" cy="812751"/>
          </a:xfrm>
          <a:prstGeom prst="rect">
            <a:avLst/>
          </a:prstGeom>
        </p:spPr>
        <p:txBody>
          <a:bodyPr wrap="square" lIns="0" tIns="0" rIns="0" bIns="0" rtlCol="0" anchor="t">
            <a:spAutoFit/>
          </a:bodyPr>
          <a:lstStyle/>
          <a:p>
            <a:pPr marL="0" lvl="0" indent="0" algn="ctr">
              <a:lnSpc>
                <a:spcPts val="6652"/>
              </a:lnSpc>
              <a:spcBef>
                <a:spcPct val="0"/>
              </a:spcBef>
            </a:pPr>
            <a:r>
              <a:rPr lang="en-US" sz="4751" b="1" u="none" strike="noStrike" spc="-275" dirty="0">
                <a:solidFill>
                  <a:srgbClr val="101B40"/>
                </a:solidFill>
                <a:latin typeface="Montserrat Bold"/>
                <a:ea typeface="Montserrat Bold"/>
                <a:cs typeface="Montserrat Bold"/>
                <a:sym typeface="Montserrat Bold"/>
              </a:rPr>
              <a:t>Future Scope</a:t>
            </a:r>
          </a:p>
        </p:txBody>
      </p:sp>
      <p:sp>
        <p:nvSpPr>
          <p:cNvPr id="28" name="TextBox 28"/>
          <p:cNvSpPr txBox="1"/>
          <p:nvPr/>
        </p:nvSpPr>
        <p:spPr>
          <a:xfrm>
            <a:off x="2753186" y="7061982"/>
            <a:ext cx="10245328" cy="2196318"/>
          </a:xfrm>
          <a:prstGeom prst="rect">
            <a:avLst/>
          </a:prstGeom>
        </p:spPr>
        <p:txBody>
          <a:bodyPr lIns="0" tIns="0" rIns="0" bIns="0" rtlCol="0" anchor="t">
            <a:spAutoFit/>
          </a:bodyPr>
          <a:lstStyle/>
          <a:p>
            <a:pPr marL="681332" lvl="1" indent="-340666" algn="l">
              <a:lnSpc>
                <a:spcPts val="4418"/>
              </a:lnSpc>
              <a:spcBef>
                <a:spcPct val="0"/>
              </a:spcBef>
              <a:buFont typeface="Arial"/>
              <a:buChar char="•"/>
            </a:pPr>
            <a:r>
              <a:rPr lang="en-US" sz="3155" u="none" strike="noStrike" spc="6">
                <a:solidFill>
                  <a:srgbClr val="000000"/>
                </a:solidFill>
                <a:latin typeface="Montserrat"/>
                <a:ea typeface="Montserrat"/>
                <a:cs typeface="Montserrat"/>
                <a:sym typeface="Montserrat"/>
              </a:rPr>
              <a:t>USE DEEP LEARNING MODELS</a:t>
            </a:r>
          </a:p>
          <a:p>
            <a:pPr marL="681332" lvl="1" indent="-340666" algn="l">
              <a:lnSpc>
                <a:spcPts val="4418"/>
              </a:lnSpc>
              <a:spcBef>
                <a:spcPct val="0"/>
              </a:spcBef>
              <a:buFont typeface="Arial"/>
              <a:buChar char="•"/>
            </a:pPr>
            <a:r>
              <a:rPr lang="en-US" sz="3155" u="none" strike="noStrike" spc="6">
                <a:solidFill>
                  <a:srgbClr val="000000"/>
                </a:solidFill>
                <a:latin typeface="Montserrat"/>
                <a:ea typeface="Montserrat"/>
                <a:cs typeface="Montserrat"/>
                <a:sym typeface="Montserrat"/>
              </a:rPr>
              <a:t>DEPLOY MODELS AS WEB APPS</a:t>
            </a:r>
          </a:p>
          <a:p>
            <a:pPr marL="681332" lvl="1" indent="-340666" algn="l">
              <a:lnSpc>
                <a:spcPts val="4418"/>
              </a:lnSpc>
              <a:spcBef>
                <a:spcPct val="0"/>
              </a:spcBef>
              <a:buFont typeface="Arial"/>
              <a:buChar char="•"/>
            </a:pPr>
            <a:r>
              <a:rPr lang="en-US" sz="3155" u="none" strike="noStrike" spc="6">
                <a:solidFill>
                  <a:srgbClr val="000000"/>
                </a:solidFill>
                <a:latin typeface="Montserrat"/>
                <a:ea typeface="Montserrat"/>
                <a:cs typeface="Montserrat"/>
                <a:sym typeface="Montserrat"/>
              </a:rPr>
              <a:t>IMPROVE ACCURACY WITH LARGER DATASETS</a:t>
            </a:r>
          </a:p>
          <a:p>
            <a:pPr marL="681332" lvl="1" indent="-340666" algn="l">
              <a:lnSpc>
                <a:spcPts val="4418"/>
              </a:lnSpc>
              <a:spcBef>
                <a:spcPct val="0"/>
              </a:spcBef>
              <a:buFont typeface="Arial"/>
              <a:buChar char="•"/>
            </a:pPr>
            <a:r>
              <a:rPr lang="en-US" sz="3155" u="none" strike="noStrike" spc="6">
                <a:solidFill>
                  <a:srgbClr val="000000"/>
                </a:solidFill>
                <a:latin typeface="Montserrat"/>
                <a:ea typeface="Montserrat"/>
                <a:cs typeface="Montserrat"/>
                <a:sym typeface="Montserrat"/>
              </a:rPr>
              <a:t>INTEGRATE REAL-TIME PREDICTION SYSTEMS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3" name="Group 3"/>
          <p:cNvGrpSpPr/>
          <p:nvPr/>
        </p:nvGrpSpPr>
        <p:grpSpPr>
          <a:xfrm>
            <a:off x="7398300" y="3161700"/>
            <a:ext cx="5068661" cy="5873256"/>
            <a:chOff x="0" y="0"/>
            <a:chExt cx="910838" cy="1055424"/>
          </a:xfrm>
        </p:grpSpPr>
        <p:sp>
          <p:nvSpPr>
            <p:cNvPr id="4" name="Freeform 4"/>
            <p:cNvSpPr/>
            <p:nvPr/>
          </p:nvSpPr>
          <p:spPr>
            <a:xfrm flipH="1">
              <a:off x="0" y="0"/>
              <a:ext cx="910838" cy="1055424"/>
            </a:xfrm>
            <a:custGeom>
              <a:avLst/>
              <a:gdLst/>
              <a:ahLst/>
              <a:cxnLst/>
              <a:rect l="l" t="t" r="r" b="b"/>
              <a:pathLst>
                <a:path w="910838" h="1055424">
                  <a:moveTo>
                    <a:pt x="861961" y="0"/>
                  </a:moveTo>
                  <a:lnTo>
                    <a:pt x="48877" y="0"/>
                  </a:lnTo>
                  <a:cubicBezTo>
                    <a:pt x="35914" y="0"/>
                    <a:pt x="23482" y="5150"/>
                    <a:pt x="14316" y="14316"/>
                  </a:cubicBezTo>
                  <a:cubicBezTo>
                    <a:pt x="5149" y="23482"/>
                    <a:pt x="0" y="35914"/>
                    <a:pt x="0" y="48877"/>
                  </a:cubicBezTo>
                  <a:lnTo>
                    <a:pt x="0" y="1006547"/>
                  </a:lnTo>
                  <a:cubicBezTo>
                    <a:pt x="0" y="1019510"/>
                    <a:pt x="5149" y="1031942"/>
                    <a:pt x="14316" y="1041108"/>
                  </a:cubicBezTo>
                  <a:cubicBezTo>
                    <a:pt x="23482" y="1050275"/>
                    <a:pt x="35914" y="1055424"/>
                    <a:pt x="48877" y="1055424"/>
                  </a:cubicBezTo>
                  <a:lnTo>
                    <a:pt x="861961" y="1055424"/>
                  </a:lnTo>
                  <a:cubicBezTo>
                    <a:pt x="888955" y="1055424"/>
                    <a:pt x="910838" y="1033541"/>
                    <a:pt x="910838" y="1006547"/>
                  </a:cubicBezTo>
                  <a:lnTo>
                    <a:pt x="910838" y="48877"/>
                  </a:lnTo>
                  <a:cubicBezTo>
                    <a:pt x="910838" y="21883"/>
                    <a:pt x="888955" y="0"/>
                    <a:pt x="861961" y="0"/>
                  </a:cubicBezTo>
                  <a:close/>
                </a:path>
              </a:pathLst>
            </a:custGeom>
            <a:blipFill>
              <a:blip r:embed="rId4"/>
              <a:stretch>
                <a:fillRect l="-13444" r="-60366"/>
              </a:stretch>
            </a:blipFill>
          </p:spPr>
        </p:sp>
      </p:grpSp>
      <p:grpSp>
        <p:nvGrpSpPr>
          <p:cNvPr id="5" name="Group 5"/>
          <p:cNvGrpSpPr/>
          <p:nvPr/>
        </p:nvGrpSpPr>
        <p:grpSpPr>
          <a:xfrm>
            <a:off x="4740127" y="6647469"/>
            <a:ext cx="2728557" cy="2387487"/>
            <a:chOff x="0" y="0"/>
            <a:chExt cx="812800" cy="711200"/>
          </a:xfrm>
        </p:grpSpPr>
        <p:sp>
          <p:nvSpPr>
            <p:cNvPr id="6" name="Freeform 6"/>
            <p:cNvSpPr/>
            <p:nvPr/>
          </p:nvSpPr>
          <p:spPr>
            <a:xfrm>
              <a:off x="0" y="0"/>
              <a:ext cx="812800" cy="711200"/>
            </a:xfrm>
            <a:custGeom>
              <a:avLst/>
              <a:gdLst/>
              <a:ahLst/>
              <a:cxnLst/>
              <a:rect l="l" t="t" r="r" b="b"/>
              <a:pathLst>
                <a:path w="812800" h="711200">
                  <a:moveTo>
                    <a:pt x="406400" y="0"/>
                  </a:moveTo>
                  <a:lnTo>
                    <a:pt x="812800" y="711200"/>
                  </a:lnTo>
                  <a:lnTo>
                    <a:pt x="0" y="711200"/>
                  </a:lnTo>
                  <a:lnTo>
                    <a:pt x="406400" y="0"/>
                  </a:lnTo>
                  <a:close/>
                </a:path>
              </a:pathLst>
            </a:custGeom>
            <a:solidFill>
              <a:srgbClr val="F1F1F1"/>
            </a:solidFill>
          </p:spPr>
        </p:sp>
        <p:sp>
          <p:nvSpPr>
            <p:cNvPr id="7" name="TextBox 7"/>
            <p:cNvSpPr txBox="1"/>
            <p:nvPr/>
          </p:nvSpPr>
          <p:spPr>
            <a:xfrm>
              <a:off x="127000" y="292100"/>
              <a:ext cx="558800" cy="368300"/>
            </a:xfrm>
            <a:prstGeom prst="rect">
              <a:avLst/>
            </a:prstGeom>
          </p:spPr>
          <p:txBody>
            <a:bodyPr lIns="50800" tIns="50800" rIns="50800" bIns="50800" rtlCol="0" anchor="ctr"/>
            <a:lstStyle/>
            <a:p>
              <a:pPr algn="ctr">
                <a:lnSpc>
                  <a:spcPts val="2591"/>
                </a:lnSpc>
              </a:pPr>
              <a:endParaRPr/>
            </a:p>
          </p:txBody>
        </p:sp>
      </p:grpSp>
      <p:grpSp>
        <p:nvGrpSpPr>
          <p:cNvPr id="8" name="Group 8"/>
          <p:cNvGrpSpPr/>
          <p:nvPr/>
        </p:nvGrpSpPr>
        <p:grpSpPr>
          <a:xfrm>
            <a:off x="11584782" y="2818747"/>
            <a:ext cx="1543050" cy="154305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1" name="Group 11"/>
          <p:cNvGrpSpPr/>
          <p:nvPr/>
        </p:nvGrpSpPr>
        <p:grpSpPr>
          <a:xfrm>
            <a:off x="12067618" y="3301583"/>
            <a:ext cx="577379" cy="57737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14" name="Freeform 14"/>
          <p:cNvSpPr/>
          <p:nvPr/>
        </p:nvSpPr>
        <p:spPr>
          <a:xfrm>
            <a:off x="15098663" y="6647469"/>
            <a:ext cx="2160637" cy="2160637"/>
          </a:xfrm>
          <a:custGeom>
            <a:avLst/>
            <a:gdLst/>
            <a:ahLst/>
            <a:cxnLst/>
            <a:rect l="l" t="t" r="r" b="b"/>
            <a:pathLst>
              <a:path w="2160637" h="2160637">
                <a:moveTo>
                  <a:pt x="0" y="0"/>
                </a:moveTo>
                <a:lnTo>
                  <a:pt x="2160637" y="0"/>
                </a:lnTo>
                <a:lnTo>
                  <a:pt x="2160637" y="2160637"/>
                </a:lnTo>
                <a:lnTo>
                  <a:pt x="0" y="216063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5" name="Group 15"/>
          <p:cNvGrpSpPr/>
          <p:nvPr/>
        </p:nvGrpSpPr>
        <p:grpSpPr>
          <a:xfrm>
            <a:off x="6372124" y="520747"/>
            <a:ext cx="5695494" cy="814592"/>
            <a:chOff x="0" y="0"/>
            <a:chExt cx="7593992" cy="1086122"/>
          </a:xfrm>
        </p:grpSpPr>
        <p:grpSp>
          <p:nvGrpSpPr>
            <p:cNvPr id="16" name="Group 16"/>
            <p:cNvGrpSpPr/>
            <p:nvPr/>
          </p:nvGrpSpPr>
          <p:grpSpPr>
            <a:xfrm>
              <a:off x="0" y="0"/>
              <a:ext cx="7593992" cy="1086122"/>
              <a:chOff x="0" y="0"/>
              <a:chExt cx="1500048" cy="214543"/>
            </a:xfrm>
          </p:grpSpPr>
          <p:sp>
            <p:nvSpPr>
              <p:cNvPr id="17" name="Freeform 17"/>
              <p:cNvSpPr/>
              <p:nvPr/>
            </p:nvSpPr>
            <p:spPr>
              <a:xfrm>
                <a:off x="0" y="0"/>
                <a:ext cx="1500048" cy="214543"/>
              </a:xfrm>
              <a:custGeom>
                <a:avLst/>
                <a:gdLst/>
                <a:ahLst/>
                <a:cxnLst/>
                <a:rect l="l" t="t" r="r" b="b"/>
                <a:pathLst>
                  <a:path w="1500048" h="214543">
                    <a:moveTo>
                      <a:pt x="107271" y="0"/>
                    </a:moveTo>
                    <a:lnTo>
                      <a:pt x="1392776" y="0"/>
                    </a:lnTo>
                    <a:cubicBezTo>
                      <a:pt x="1452021" y="0"/>
                      <a:pt x="1500048" y="48027"/>
                      <a:pt x="1500048" y="107271"/>
                    </a:cubicBezTo>
                    <a:lnTo>
                      <a:pt x="1500048" y="107271"/>
                    </a:lnTo>
                    <a:cubicBezTo>
                      <a:pt x="1500048" y="135721"/>
                      <a:pt x="1488746" y="163006"/>
                      <a:pt x="1468629" y="183124"/>
                    </a:cubicBezTo>
                    <a:cubicBezTo>
                      <a:pt x="1448511" y="203241"/>
                      <a:pt x="1421227" y="214543"/>
                      <a:pt x="1392776" y="214543"/>
                    </a:cubicBezTo>
                    <a:lnTo>
                      <a:pt x="107271" y="214543"/>
                    </a:lnTo>
                    <a:cubicBezTo>
                      <a:pt x="48027" y="214543"/>
                      <a:pt x="0" y="166516"/>
                      <a:pt x="0" y="107271"/>
                    </a:cubicBezTo>
                    <a:lnTo>
                      <a:pt x="0" y="107271"/>
                    </a:lnTo>
                    <a:cubicBezTo>
                      <a:pt x="0" y="48027"/>
                      <a:pt x="48027" y="0"/>
                      <a:pt x="107271" y="0"/>
                    </a:cubicBezTo>
                    <a:close/>
                  </a:path>
                </a:pathLst>
              </a:custGeom>
              <a:ln w="38100" cap="rnd">
                <a:solidFill>
                  <a:srgbClr val="101B40"/>
                </a:solidFill>
                <a:prstDash val="solid"/>
                <a:round/>
              </a:ln>
            </p:spPr>
          </p:sp>
          <p:sp>
            <p:nvSpPr>
              <p:cNvPr id="18" name="TextBox 18"/>
              <p:cNvSpPr txBox="1"/>
              <p:nvPr/>
            </p:nvSpPr>
            <p:spPr>
              <a:xfrm>
                <a:off x="0" y="-38100"/>
                <a:ext cx="1500048" cy="252643"/>
              </a:xfrm>
              <a:prstGeom prst="rect">
                <a:avLst/>
              </a:prstGeom>
            </p:spPr>
            <p:txBody>
              <a:bodyPr lIns="50800" tIns="50800" rIns="50800" bIns="50800" rtlCol="0" anchor="ctr"/>
              <a:lstStyle/>
              <a:p>
                <a:pPr algn="ctr">
                  <a:lnSpc>
                    <a:spcPts val="2871"/>
                  </a:lnSpc>
                </a:pPr>
                <a:endParaRPr/>
              </a:p>
            </p:txBody>
          </p:sp>
        </p:grpSp>
        <p:grpSp>
          <p:nvGrpSpPr>
            <p:cNvPr id="19" name="Group 19"/>
            <p:cNvGrpSpPr/>
            <p:nvPr/>
          </p:nvGrpSpPr>
          <p:grpSpPr>
            <a:xfrm>
              <a:off x="229629" y="150440"/>
              <a:ext cx="7155356" cy="785242"/>
              <a:chOff x="0" y="0"/>
              <a:chExt cx="1413404" cy="155110"/>
            </a:xfrm>
          </p:grpSpPr>
          <p:sp>
            <p:nvSpPr>
              <p:cNvPr id="20" name="Freeform 20"/>
              <p:cNvSpPr/>
              <p:nvPr/>
            </p:nvSpPr>
            <p:spPr>
              <a:xfrm>
                <a:off x="0" y="0"/>
                <a:ext cx="1413404" cy="155110"/>
              </a:xfrm>
              <a:custGeom>
                <a:avLst/>
                <a:gdLst/>
                <a:ahLst/>
                <a:cxnLst/>
                <a:rect l="l" t="t" r="r" b="b"/>
                <a:pathLst>
                  <a:path w="1413404" h="155110">
                    <a:moveTo>
                      <a:pt x="77555" y="0"/>
                    </a:moveTo>
                    <a:lnTo>
                      <a:pt x="1335849" y="0"/>
                    </a:lnTo>
                    <a:cubicBezTo>
                      <a:pt x="1378681" y="0"/>
                      <a:pt x="1413404" y="34722"/>
                      <a:pt x="1413404" y="77555"/>
                    </a:cubicBezTo>
                    <a:lnTo>
                      <a:pt x="1413404" y="77555"/>
                    </a:lnTo>
                    <a:cubicBezTo>
                      <a:pt x="1413404" y="120387"/>
                      <a:pt x="1378681" y="155110"/>
                      <a:pt x="1335849"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21" name="TextBox 21"/>
              <p:cNvSpPr txBox="1"/>
              <p:nvPr/>
            </p:nvSpPr>
            <p:spPr>
              <a:xfrm>
                <a:off x="0" y="-38100"/>
                <a:ext cx="1413404" cy="193210"/>
              </a:xfrm>
              <a:prstGeom prst="rect">
                <a:avLst/>
              </a:prstGeom>
            </p:spPr>
            <p:txBody>
              <a:bodyPr lIns="50800" tIns="50800" rIns="50800" bIns="50800" rtlCol="0" anchor="ctr"/>
              <a:lstStyle/>
              <a:p>
                <a:pPr algn="ctr">
                  <a:lnSpc>
                    <a:spcPts val="2871"/>
                  </a:lnSpc>
                </a:pPr>
                <a:endParaRPr/>
              </a:p>
            </p:txBody>
          </p:sp>
        </p:grpSp>
        <p:sp>
          <p:nvSpPr>
            <p:cNvPr id="22" name="TextBox 22"/>
            <p:cNvSpPr txBox="1"/>
            <p:nvPr/>
          </p:nvSpPr>
          <p:spPr>
            <a:xfrm>
              <a:off x="887872" y="146534"/>
              <a:ext cx="5664169" cy="709038"/>
            </a:xfrm>
            <a:prstGeom prst="rect">
              <a:avLst/>
            </a:prstGeom>
          </p:spPr>
          <p:txBody>
            <a:bodyPr lIns="0" tIns="0" rIns="0" bIns="0" rtlCol="0" anchor="t">
              <a:spAutoFit/>
            </a:bodyPr>
            <a:lstStyle/>
            <a:p>
              <a:pPr marL="0" lvl="0" indent="0" algn="ctr">
                <a:lnSpc>
                  <a:spcPts val="4551"/>
                </a:lnSpc>
                <a:spcBef>
                  <a:spcPct val="0"/>
                </a:spcBef>
              </a:pPr>
              <a:r>
                <a:rPr lang="en-US" sz="3251" b="1" spc="6">
                  <a:solidFill>
                    <a:srgbClr val="F1F1F1"/>
                  </a:solidFill>
                  <a:latin typeface="Montserrat Bold"/>
                  <a:ea typeface="Montserrat Bold"/>
                  <a:cs typeface="Montserrat Bold"/>
                  <a:sym typeface="Montserrat Bold"/>
                </a:rPr>
                <a:t>INTRODUCTION</a:t>
              </a:r>
            </a:p>
          </p:txBody>
        </p:sp>
      </p:grpSp>
      <p:sp>
        <p:nvSpPr>
          <p:cNvPr id="23" name="TextBox 23"/>
          <p:cNvSpPr txBox="1"/>
          <p:nvPr/>
        </p:nvSpPr>
        <p:spPr>
          <a:xfrm>
            <a:off x="1172104" y="2511963"/>
            <a:ext cx="4296129" cy="1385199"/>
          </a:xfrm>
          <a:prstGeom prst="rect">
            <a:avLst/>
          </a:prstGeom>
        </p:spPr>
        <p:txBody>
          <a:bodyPr lIns="0" tIns="0" rIns="0" bIns="0" rtlCol="0" anchor="t">
            <a:spAutoFit/>
          </a:bodyPr>
          <a:lstStyle/>
          <a:p>
            <a:pPr algn="just">
              <a:lnSpc>
                <a:spcPts val="5474"/>
              </a:lnSpc>
            </a:pPr>
            <a:r>
              <a:rPr lang="en-US" sz="5213" spc="-302">
                <a:solidFill>
                  <a:srgbClr val="101B40"/>
                </a:solidFill>
                <a:latin typeface="Montserrat"/>
                <a:ea typeface="Montserrat"/>
                <a:cs typeface="Montserrat"/>
                <a:sym typeface="Montserrat"/>
              </a:rPr>
              <a:t>OVERVIEW OF PROJECTS</a:t>
            </a:r>
          </a:p>
        </p:txBody>
      </p:sp>
      <p:sp>
        <p:nvSpPr>
          <p:cNvPr id="24" name="TextBox 24"/>
          <p:cNvSpPr txBox="1"/>
          <p:nvPr/>
        </p:nvSpPr>
        <p:spPr>
          <a:xfrm>
            <a:off x="424068" y="4380847"/>
            <a:ext cx="5792200" cy="4714505"/>
          </a:xfrm>
          <a:prstGeom prst="rect">
            <a:avLst/>
          </a:prstGeom>
        </p:spPr>
        <p:txBody>
          <a:bodyPr lIns="0" tIns="0" rIns="0" bIns="0" rtlCol="0" anchor="t">
            <a:spAutoFit/>
          </a:bodyPr>
          <a:lstStyle/>
          <a:p>
            <a:pPr marL="635115" lvl="1" indent="-317558" algn="just">
              <a:lnSpc>
                <a:spcPts val="3382"/>
              </a:lnSpc>
              <a:buFont typeface="Arial"/>
              <a:buChar char="•"/>
            </a:pPr>
            <a:r>
              <a:rPr lang="en-US" sz="2941" b="1" spc="-170">
                <a:solidFill>
                  <a:srgbClr val="101B40"/>
                </a:solidFill>
                <a:latin typeface="Montserrat Bold"/>
                <a:ea typeface="Montserrat Bold"/>
                <a:cs typeface="Montserrat Bold"/>
                <a:sym typeface="Montserrat Bold"/>
              </a:rPr>
              <a:t>Collection of real-world Machine Learning projects</a:t>
            </a:r>
          </a:p>
          <a:p>
            <a:pPr marL="635115" lvl="1" indent="-317558" algn="just">
              <a:lnSpc>
                <a:spcPts val="3382"/>
              </a:lnSpc>
              <a:buFont typeface="Arial"/>
              <a:buChar char="•"/>
            </a:pPr>
            <a:r>
              <a:rPr lang="en-US" sz="2941" b="1" spc="-170">
                <a:solidFill>
                  <a:srgbClr val="101B40"/>
                </a:solidFill>
                <a:latin typeface="Montserrat Bold"/>
                <a:ea typeface="Montserrat Bold"/>
                <a:cs typeface="Montserrat Bold"/>
                <a:sym typeface="Montserrat Bold"/>
              </a:rPr>
              <a:t>Covers classification and recommendation systems</a:t>
            </a:r>
          </a:p>
          <a:p>
            <a:pPr marL="635115" lvl="1" indent="-317558" algn="just">
              <a:lnSpc>
                <a:spcPts val="3382"/>
              </a:lnSpc>
              <a:buFont typeface="Arial"/>
              <a:buChar char="•"/>
            </a:pPr>
            <a:r>
              <a:rPr lang="en-US" sz="2941" b="1" spc="-170">
                <a:solidFill>
                  <a:srgbClr val="101B40"/>
                </a:solidFill>
                <a:latin typeface="Montserrat Bold"/>
                <a:ea typeface="Montserrat Bold"/>
                <a:cs typeface="Montserrat Bold"/>
                <a:sym typeface="Montserrat Bold"/>
              </a:rPr>
              <a:t>Focus on predictive analytics and automation</a:t>
            </a:r>
          </a:p>
          <a:p>
            <a:pPr marL="635115" lvl="1" indent="-317558" algn="just">
              <a:lnSpc>
                <a:spcPts val="3382"/>
              </a:lnSpc>
              <a:buFont typeface="Arial"/>
              <a:buChar char="•"/>
            </a:pPr>
            <a:r>
              <a:rPr lang="en-US" sz="2941" b="1" spc="-170">
                <a:solidFill>
                  <a:srgbClr val="101B40"/>
                </a:solidFill>
                <a:latin typeface="Montserrat Bold"/>
                <a:ea typeface="Montserrat Bold"/>
                <a:cs typeface="Montserrat Bold"/>
                <a:sym typeface="Montserrat Bold"/>
              </a:rPr>
              <a:t>End-to-end ML pipeline implementation</a:t>
            </a:r>
          </a:p>
          <a:p>
            <a:pPr marL="635115" lvl="1" indent="-317558" algn="just">
              <a:lnSpc>
                <a:spcPts val="3382"/>
              </a:lnSpc>
              <a:buFont typeface="Arial"/>
              <a:buChar char="•"/>
            </a:pPr>
            <a:r>
              <a:rPr lang="en-US" sz="2941" b="1" spc="-170">
                <a:solidFill>
                  <a:srgbClr val="101B40"/>
                </a:solidFill>
                <a:latin typeface="Montserrat Bold"/>
                <a:ea typeface="Montserrat Bold"/>
                <a:cs typeface="Montserrat Bold"/>
                <a:sym typeface="Montserrat Bold"/>
              </a:rPr>
              <a:t>Projects deployed using Python</a:t>
            </a:r>
          </a:p>
          <a:p>
            <a:pPr algn="just">
              <a:lnSpc>
                <a:spcPts val="3382"/>
              </a:lnSpc>
            </a:pPr>
            <a:endParaRPr lang="en-US" sz="2941" b="1" spc="-170">
              <a:solidFill>
                <a:srgbClr val="101B40"/>
              </a:solidFill>
              <a:latin typeface="Montserrat Bold"/>
              <a:ea typeface="Montserrat Bold"/>
              <a:cs typeface="Montserrat Bold"/>
              <a:sym typeface="Montserrat Bold"/>
            </a:endParaRPr>
          </a:p>
        </p:txBody>
      </p:sp>
      <p:sp>
        <p:nvSpPr>
          <p:cNvPr id="25" name="TextBox 25"/>
          <p:cNvSpPr txBox="1"/>
          <p:nvPr/>
        </p:nvSpPr>
        <p:spPr>
          <a:xfrm>
            <a:off x="13127832" y="2416713"/>
            <a:ext cx="4051387" cy="3212027"/>
          </a:xfrm>
          <a:prstGeom prst="rect">
            <a:avLst/>
          </a:prstGeom>
        </p:spPr>
        <p:txBody>
          <a:bodyPr lIns="0" tIns="0" rIns="0" bIns="0" rtlCol="0" anchor="t">
            <a:spAutoFit/>
          </a:bodyPr>
          <a:lstStyle/>
          <a:p>
            <a:pPr algn="just">
              <a:lnSpc>
                <a:spcPts val="2871"/>
              </a:lnSpc>
            </a:pPr>
            <a:r>
              <a:rPr lang="en-US" sz="2315" spc="-148">
                <a:solidFill>
                  <a:srgbClr val="000000"/>
                </a:solidFill>
                <a:latin typeface="Montserrat"/>
                <a:ea typeface="Montserrat"/>
                <a:cs typeface="Montserrat"/>
                <a:sym typeface="Montserrat"/>
              </a:rPr>
              <a:t>AI technologies like machine learning, natural language processing, and automation are revolutionizing traditional business models. Companies are using AI to analyze big data, predict trends, personalize services, and streamline internal operations.</a:t>
            </a:r>
          </a:p>
        </p:txBody>
      </p:sp>
      <p:sp>
        <p:nvSpPr>
          <p:cNvPr id="26" name="TextBox 26"/>
          <p:cNvSpPr txBox="1"/>
          <p:nvPr/>
        </p:nvSpPr>
        <p:spPr>
          <a:xfrm>
            <a:off x="1172104" y="696810"/>
            <a:ext cx="1888114" cy="985348"/>
          </a:xfrm>
          <a:prstGeom prst="rect">
            <a:avLst/>
          </a:prstGeom>
        </p:spPr>
        <p:txBody>
          <a:bodyPr lIns="0" tIns="0" rIns="0" bIns="0" rtlCol="0" anchor="t">
            <a:spAutoFit/>
          </a:bodyPr>
          <a:lstStyle/>
          <a:p>
            <a:pPr algn="l">
              <a:lnSpc>
                <a:spcPts val="2562"/>
              </a:lnSpc>
            </a:pPr>
            <a:r>
              <a:rPr lang="en-US" sz="2351" b="1" spc="4">
                <a:solidFill>
                  <a:srgbClr val="101B40"/>
                </a:solidFill>
                <a:latin typeface="Montserrat Bold"/>
                <a:ea typeface="Montserrat Bold"/>
                <a:cs typeface="Montserrat Bold"/>
                <a:sym typeface="Montserrat Bold"/>
              </a:rPr>
              <a:t>THINK</a:t>
            </a:r>
          </a:p>
          <a:p>
            <a:pPr algn="l">
              <a:lnSpc>
                <a:spcPts val="2562"/>
              </a:lnSpc>
            </a:pPr>
            <a:r>
              <a:rPr lang="en-US" sz="2351" b="1" spc="4">
                <a:solidFill>
                  <a:srgbClr val="101B40"/>
                </a:solidFill>
                <a:latin typeface="Montserrat Bold"/>
                <a:ea typeface="Montserrat Bold"/>
                <a:cs typeface="Montserrat Bold"/>
                <a:sym typeface="Montserrat Bold"/>
              </a:rPr>
              <a:t>      FUTURE </a:t>
            </a:r>
          </a:p>
          <a:p>
            <a:pPr marL="0" lvl="0" indent="0" algn="l">
              <a:lnSpc>
                <a:spcPts val="2562"/>
              </a:lnSpc>
            </a:pPr>
            <a:endParaRPr lang="en-US" sz="2351" b="1" spc="4">
              <a:solidFill>
                <a:srgbClr val="101B40"/>
              </a:solidFill>
              <a:latin typeface="Montserrat Bold"/>
              <a:ea typeface="Montserrat Bold"/>
              <a:cs typeface="Montserrat Bold"/>
              <a:sym typeface="Montserrat Bold"/>
            </a:endParaRPr>
          </a:p>
        </p:txBody>
      </p:sp>
      <p:sp>
        <p:nvSpPr>
          <p:cNvPr id="27" name="Freeform 27"/>
          <p:cNvSpPr/>
          <p:nvPr/>
        </p:nvSpPr>
        <p:spPr>
          <a:xfrm>
            <a:off x="6449342" y="1776436"/>
            <a:ext cx="2770529" cy="2770529"/>
          </a:xfrm>
          <a:custGeom>
            <a:avLst/>
            <a:gdLst/>
            <a:ahLst/>
            <a:cxnLst/>
            <a:rect l="l" t="t" r="r" b="b"/>
            <a:pathLst>
              <a:path w="2770529" h="2770529">
                <a:moveTo>
                  <a:pt x="0" y="0"/>
                </a:moveTo>
                <a:lnTo>
                  <a:pt x="2770529" y="0"/>
                </a:lnTo>
                <a:lnTo>
                  <a:pt x="2770529" y="2770528"/>
                </a:lnTo>
                <a:lnTo>
                  <a:pt x="0" y="277052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3" name="Group 3"/>
          <p:cNvGrpSpPr/>
          <p:nvPr/>
        </p:nvGrpSpPr>
        <p:grpSpPr>
          <a:xfrm>
            <a:off x="11126616" y="2222524"/>
            <a:ext cx="5879177" cy="6812433"/>
            <a:chOff x="0" y="0"/>
            <a:chExt cx="910838" cy="1055424"/>
          </a:xfrm>
        </p:grpSpPr>
        <p:sp>
          <p:nvSpPr>
            <p:cNvPr id="4" name="Freeform 4"/>
            <p:cNvSpPr/>
            <p:nvPr/>
          </p:nvSpPr>
          <p:spPr>
            <a:xfrm>
              <a:off x="0" y="0"/>
              <a:ext cx="910838" cy="1055424"/>
            </a:xfrm>
            <a:custGeom>
              <a:avLst/>
              <a:gdLst/>
              <a:ahLst/>
              <a:cxnLst/>
              <a:rect l="l" t="t" r="r" b="b"/>
              <a:pathLst>
                <a:path w="910838" h="1055424">
                  <a:moveTo>
                    <a:pt x="42139" y="0"/>
                  </a:moveTo>
                  <a:lnTo>
                    <a:pt x="868699" y="0"/>
                  </a:lnTo>
                  <a:cubicBezTo>
                    <a:pt x="891972" y="0"/>
                    <a:pt x="910838" y="18866"/>
                    <a:pt x="910838" y="42139"/>
                  </a:cubicBezTo>
                  <a:lnTo>
                    <a:pt x="910838" y="1013285"/>
                  </a:lnTo>
                  <a:cubicBezTo>
                    <a:pt x="910838" y="1036558"/>
                    <a:pt x="891972" y="1055424"/>
                    <a:pt x="868699" y="1055424"/>
                  </a:cubicBezTo>
                  <a:lnTo>
                    <a:pt x="42139" y="1055424"/>
                  </a:lnTo>
                  <a:cubicBezTo>
                    <a:pt x="18866" y="1055424"/>
                    <a:pt x="0" y="1036558"/>
                    <a:pt x="0" y="1013285"/>
                  </a:cubicBezTo>
                  <a:lnTo>
                    <a:pt x="0" y="42139"/>
                  </a:lnTo>
                  <a:cubicBezTo>
                    <a:pt x="0" y="18866"/>
                    <a:pt x="18866" y="0"/>
                    <a:pt x="42139" y="0"/>
                  </a:cubicBezTo>
                  <a:close/>
                </a:path>
              </a:pathLst>
            </a:custGeom>
            <a:blipFill>
              <a:blip r:embed="rId4"/>
              <a:stretch>
                <a:fillRect l="-98652" t="-32685" r="-32114"/>
              </a:stretch>
            </a:blipFill>
          </p:spPr>
        </p:sp>
      </p:grpSp>
      <p:grpSp>
        <p:nvGrpSpPr>
          <p:cNvPr id="5" name="Group 5"/>
          <p:cNvGrpSpPr/>
          <p:nvPr/>
        </p:nvGrpSpPr>
        <p:grpSpPr>
          <a:xfrm>
            <a:off x="15492906" y="1840347"/>
            <a:ext cx="1766394" cy="176639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8" name="Group 8"/>
          <p:cNvGrpSpPr/>
          <p:nvPr/>
        </p:nvGrpSpPr>
        <p:grpSpPr>
          <a:xfrm>
            <a:off x="16045629" y="2393069"/>
            <a:ext cx="660949" cy="66094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1" name="Group 11"/>
          <p:cNvGrpSpPr/>
          <p:nvPr/>
        </p:nvGrpSpPr>
        <p:grpSpPr>
          <a:xfrm>
            <a:off x="7042755" y="375429"/>
            <a:ext cx="4083861" cy="814592"/>
            <a:chOff x="0" y="0"/>
            <a:chExt cx="5445148" cy="1086122"/>
          </a:xfrm>
        </p:grpSpPr>
        <p:grpSp>
          <p:nvGrpSpPr>
            <p:cNvPr id="12" name="Group 12"/>
            <p:cNvGrpSpPr/>
            <p:nvPr/>
          </p:nvGrpSpPr>
          <p:grpSpPr>
            <a:xfrm>
              <a:off x="0" y="0"/>
              <a:ext cx="5445148" cy="1086122"/>
              <a:chOff x="0" y="0"/>
              <a:chExt cx="1075585" cy="214543"/>
            </a:xfrm>
          </p:grpSpPr>
          <p:sp>
            <p:nvSpPr>
              <p:cNvPr id="13" name="Freeform 13"/>
              <p:cNvSpPr/>
              <p:nvPr/>
            </p:nvSpPr>
            <p:spPr>
              <a:xfrm>
                <a:off x="0" y="0"/>
                <a:ext cx="1075585" cy="214543"/>
              </a:xfrm>
              <a:custGeom>
                <a:avLst/>
                <a:gdLst/>
                <a:ahLst/>
                <a:cxnLst/>
                <a:rect l="l" t="t" r="r" b="b"/>
                <a:pathLst>
                  <a:path w="1075585" h="214543">
                    <a:moveTo>
                      <a:pt x="107271" y="0"/>
                    </a:moveTo>
                    <a:lnTo>
                      <a:pt x="968313" y="0"/>
                    </a:lnTo>
                    <a:cubicBezTo>
                      <a:pt x="996764" y="0"/>
                      <a:pt x="1024048" y="11302"/>
                      <a:pt x="1044166" y="31419"/>
                    </a:cubicBezTo>
                    <a:cubicBezTo>
                      <a:pt x="1064283" y="51536"/>
                      <a:pt x="1075585" y="78821"/>
                      <a:pt x="1075585" y="107271"/>
                    </a:cubicBezTo>
                    <a:lnTo>
                      <a:pt x="1075585" y="107271"/>
                    </a:lnTo>
                    <a:cubicBezTo>
                      <a:pt x="1075585" y="166516"/>
                      <a:pt x="1027558" y="214543"/>
                      <a:pt x="968313" y="214543"/>
                    </a:cubicBezTo>
                    <a:lnTo>
                      <a:pt x="107271" y="214543"/>
                    </a:lnTo>
                    <a:cubicBezTo>
                      <a:pt x="48027" y="214543"/>
                      <a:pt x="0" y="166516"/>
                      <a:pt x="0" y="107271"/>
                    </a:cubicBezTo>
                    <a:lnTo>
                      <a:pt x="0" y="107271"/>
                    </a:lnTo>
                    <a:cubicBezTo>
                      <a:pt x="0" y="48027"/>
                      <a:pt x="48027" y="0"/>
                      <a:pt x="107271" y="0"/>
                    </a:cubicBezTo>
                    <a:close/>
                  </a:path>
                </a:pathLst>
              </a:custGeom>
              <a:ln w="38100" cap="rnd">
                <a:solidFill>
                  <a:srgbClr val="101B40"/>
                </a:solidFill>
                <a:prstDash val="solid"/>
                <a:round/>
              </a:ln>
            </p:spPr>
          </p:sp>
          <p:sp>
            <p:nvSpPr>
              <p:cNvPr id="14" name="TextBox 14"/>
              <p:cNvSpPr txBox="1"/>
              <p:nvPr/>
            </p:nvSpPr>
            <p:spPr>
              <a:xfrm>
                <a:off x="0" y="-38100"/>
                <a:ext cx="1075585" cy="252643"/>
              </a:xfrm>
              <a:prstGeom prst="rect">
                <a:avLst/>
              </a:prstGeom>
            </p:spPr>
            <p:txBody>
              <a:bodyPr lIns="50800" tIns="50800" rIns="50800" bIns="50800" rtlCol="0" anchor="ctr"/>
              <a:lstStyle/>
              <a:p>
                <a:pPr algn="ctr">
                  <a:lnSpc>
                    <a:spcPts val="2871"/>
                  </a:lnSpc>
                </a:pPr>
                <a:endParaRPr/>
              </a:p>
            </p:txBody>
          </p:sp>
        </p:grpSp>
        <p:grpSp>
          <p:nvGrpSpPr>
            <p:cNvPr id="15" name="Group 15"/>
            <p:cNvGrpSpPr/>
            <p:nvPr/>
          </p:nvGrpSpPr>
          <p:grpSpPr>
            <a:xfrm>
              <a:off x="213769" y="150440"/>
              <a:ext cx="5021285" cy="785242"/>
              <a:chOff x="0" y="0"/>
              <a:chExt cx="991859" cy="155110"/>
            </a:xfrm>
          </p:grpSpPr>
          <p:sp>
            <p:nvSpPr>
              <p:cNvPr id="16" name="Freeform 16"/>
              <p:cNvSpPr/>
              <p:nvPr/>
            </p:nvSpPr>
            <p:spPr>
              <a:xfrm>
                <a:off x="0" y="0"/>
                <a:ext cx="991859" cy="155110"/>
              </a:xfrm>
              <a:custGeom>
                <a:avLst/>
                <a:gdLst/>
                <a:ahLst/>
                <a:cxnLst/>
                <a:rect l="l" t="t" r="r" b="b"/>
                <a:pathLst>
                  <a:path w="991859" h="155110">
                    <a:moveTo>
                      <a:pt x="77555" y="0"/>
                    </a:moveTo>
                    <a:lnTo>
                      <a:pt x="914304" y="0"/>
                    </a:lnTo>
                    <a:cubicBezTo>
                      <a:pt x="957136" y="0"/>
                      <a:pt x="991859" y="34722"/>
                      <a:pt x="991859" y="77555"/>
                    </a:cubicBezTo>
                    <a:lnTo>
                      <a:pt x="991859" y="77555"/>
                    </a:lnTo>
                    <a:cubicBezTo>
                      <a:pt x="991859" y="120387"/>
                      <a:pt x="957136" y="155110"/>
                      <a:pt x="914304"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17" name="TextBox 17"/>
              <p:cNvSpPr txBox="1"/>
              <p:nvPr/>
            </p:nvSpPr>
            <p:spPr>
              <a:xfrm>
                <a:off x="0" y="-57150"/>
                <a:ext cx="991859" cy="212260"/>
              </a:xfrm>
              <a:prstGeom prst="rect">
                <a:avLst/>
              </a:prstGeom>
            </p:spPr>
            <p:txBody>
              <a:bodyPr lIns="50800" tIns="50800" rIns="50800" bIns="50800" rtlCol="0" anchor="ctr"/>
              <a:lstStyle/>
              <a:p>
                <a:pPr algn="ctr">
                  <a:lnSpc>
                    <a:spcPts val="3851"/>
                  </a:lnSpc>
                </a:pPr>
                <a:endParaRPr/>
              </a:p>
            </p:txBody>
          </p:sp>
        </p:grpSp>
        <p:sp>
          <p:nvSpPr>
            <p:cNvPr id="18" name="TextBox 18"/>
            <p:cNvSpPr txBox="1"/>
            <p:nvPr/>
          </p:nvSpPr>
          <p:spPr>
            <a:xfrm>
              <a:off x="1095122" y="207169"/>
              <a:ext cx="3254904" cy="624160"/>
            </a:xfrm>
            <a:prstGeom prst="rect">
              <a:avLst/>
            </a:prstGeom>
          </p:spPr>
          <p:txBody>
            <a:bodyPr lIns="0" tIns="0" rIns="0" bIns="0" rtlCol="0" anchor="t">
              <a:spAutoFit/>
            </a:bodyPr>
            <a:lstStyle/>
            <a:p>
              <a:pPr marL="0" lvl="0" indent="0" algn="ctr">
                <a:lnSpc>
                  <a:spcPts val="3991"/>
                </a:lnSpc>
                <a:spcBef>
                  <a:spcPct val="0"/>
                </a:spcBef>
              </a:pPr>
              <a:r>
                <a:rPr lang="en-US" sz="2851" b="1" spc="5">
                  <a:solidFill>
                    <a:srgbClr val="F4F4F4"/>
                  </a:solidFill>
                  <a:latin typeface="Montserrat Bold"/>
                  <a:ea typeface="Montserrat Bold"/>
                  <a:cs typeface="Montserrat Bold"/>
                  <a:sym typeface="Montserrat Bold"/>
                </a:rPr>
                <a:t>OBJECTIVES</a:t>
              </a:r>
            </a:p>
          </p:txBody>
        </p:sp>
      </p:grpSp>
      <p:sp>
        <p:nvSpPr>
          <p:cNvPr id="19" name="TextBox 19"/>
          <p:cNvSpPr txBox="1"/>
          <p:nvPr/>
        </p:nvSpPr>
        <p:spPr>
          <a:xfrm>
            <a:off x="1288746" y="1734790"/>
            <a:ext cx="8978193" cy="995379"/>
          </a:xfrm>
          <a:prstGeom prst="rect">
            <a:avLst/>
          </a:prstGeom>
        </p:spPr>
        <p:txBody>
          <a:bodyPr lIns="0" tIns="0" rIns="0" bIns="0" rtlCol="0" anchor="t">
            <a:spAutoFit/>
          </a:bodyPr>
          <a:lstStyle/>
          <a:p>
            <a:pPr algn="just">
              <a:lnSpc>
                <a:spcPts val="8136"/>
              </a:lnSpc>
              <a:spcBef>
                <a:spcPct val="0"/>
              </a:spcBef>
            </a:pPr>
            <a:r>
              <a:rPr lang="en-US" sz="5811" spc="-337">
                <a:solidFill>
                  <a:srgbClr val="101B40"/>
                </a:solidFill>
                <a:latin typeface="Montserrat"/>
                <a:ea typeface="Montserrat"/>
                <a:cs typeface="Montserrat"/>
                <a:sym typeface="Montserrat"/>
              </a:rPr>
              <a:t>Project Goals</a:t>
            </a:r>
          </a:p>
        </p:txBody>
      </p:sp>
      <p:sp>
        <p:nvSpPr>
          <p:cNvPr id="20" name="TextBox 20"/>
          <p:cNvSpPr txBox="1"/>
          <p:nvPr/>
        </p:nvSpPr>
        <p:spPr>
          <a:xfrm>
            <a:off x="662717" y="3127248"/>
            <a:ext cx="7869155" cy="4042029"/>
          </a:xfrm>
          <a:prstGeom prst="rect">
            <a:avLst/>
          </a:prstGeom>
        </p:spPr>
        <p:txBody>
          <a:bodyPr lIns="0" tIns="0" rIns="0" bIns="0" rtlCol="0" anchor="t">
            <a:spAutoFit/>
          </a:bodyPr>
          <a:lstStyle/>
          <a:p>
            <a:pPr marL="734047" lvl="1" indent="-367023" algn="just">
              <a:lnSpc>
                <a:spcPts val="3977"/>
              </a:lnSpc>
              <a:buFont typeface="Arial"/>
              <a:buChar char="•"/>
            </a:pPr>
            <a:r>
              <a:rPr lang="en-US" sz="3399" b="1" spc="-197">
                <a:solidFill>
                  <a:srgbClr val="101B40"/>
                </a:solidFill>
                <a:latin typeface="Montserrat Bold"/>
                <a:ea typeface="Montserrat Bold"/>
                <a:cs typeface="Montserrat Bold"/>
                <a:sym typeface="Montserrat Bold"/>
              </a:rPr>
              <a:t>Build accurate predictive models</a:t>
            </a:r>
          </a:p>
          <a:p>
            <a:pPr marL="734047" lvl="1" indent="-367023" algn="just">
              <a:lnSpc>
                <a:spcPts val="3977"/>
              </a:lnSpc>
              <a:buFont typeface="Arial"/>
              <a:buChar char="•"/>
            </a:pPr>
            <a:r>
              <a:rPr lang="en-US" sz="3399" b="1" spc="-197">
                <a:solidFill>
                  <a:srgbClr val="101B40"/>
                </a:solidFill>
                <a:latin typeface="Montserrat Bold"/>
                <a:ea typeface="Montserrat Bold"/>
                <a:cs typeface="Montserrat Bold"/>
                <a:sym typeface="Montserrat Bold"/>
              </a:rPr>
              <a:t>Apply machine learning algorithms</a:t>
            </a:r>
          </a:p>
          <a:p>
            <a:pPr marL="734047" lvl="1" indent="-367023" algn="just">
              <a:lnSpc>
                <a:spcPts val="3977"/>
              </a:lnSpc>
              <a:buFont typeface="Arial"/>
              <a:buChar char="•"/>
            </a:pPr>
            <a:r>
              <a:rPr lang="en-US" sz="3399" b="1" spc="-197">
                <a:solidFill>
                  <a:srgbClr val="101B40"/>
                </a:solidFill>
                <a:latin typeface="Montserrat Bold"/>
                <a:ea typeface="Montserrat Bold"/>
                <a:cs typeface="Montserrat Bold"/>
                <a:sym typeface="Montserrat Bold"/>
              </a:rPr>
              <a:t>Understand real-world datasets</a:t>
            </a:r>
          </a:p>
          <a:p>
            <a:pPr marL="734047" lvl="1" indent="-367023" algn="just">
              <a:lnSpc>
                <a:spcPts val="3977"/>
              </a:lnSpc>
              <a:buFont typeface="Arial"/>
              <a:buChar char="•"/>
            </a:pPr>
            <a:r>
              <a:rPr lang="en-US" sz="3399" b="1" spc="-197">
                <a:solidFill>
                  <a:srgbClr val="101B40"/>
                </a:solidFill>
                <a:latin typeface="Montserrat Bold"/>
                <a:ea typeface="Montserrat Bold"/>
                <a:cs typeface="Montserrat Bold"/>
                <a:sym typeface="Montserrat Bold"/>
              </a:rPr>
              <a:t>Improve decision-making using data</a:t>
            </a:r>
          </a:p>
          <a:p>
            <a:pPr marL="734047" lvl="1" indent="-367023" algn="just">
              <a:lnSpc>
                <a:spcPts val="3977"/>
              </a:lnSpc>
              <a:buFont typeface="Arial"/>
              <a:buChar char="•"/>
            </a:pPr>
            <a:r>
              <a:rPr lang="en-US" sz="3399" b="1" spc="-197">
                <a:solidFill>
                  <a:srgbClr val="101B40"/>
                </a:solidFill>
                <a:latin typeface="Montserrat Bold"/>
                <a:ea typeface="Montserrat Bold"/>
                <a:cs typeface="Montserrat Bold"/>
                <a:sym typeface="Montserrat Bold"/>
              </a:rPr>
              <a:t>Gain practical AI/ML experience</a:t>
            </a:r>
          </a:p>
          <a:p>
            <a:pPr algn="just">
              <a:lnSpc>
                <a:spcPts val="3977"/>
              </a:lnSpc>
            </a:pPr>
            <a:endParaRPr lang="en-US" sz="3399" b="1" spc="-197">
              <a:solidFill>
                <a:srgbClr val="101B40"/>
              </a:solidFill>
              <a:latin typeface="Montserrat Bold"/>
              <a:ea typeface="Montserrat Bold"/>
              <a:cs typeface="Montserrat Bold"/>
              <a:sym typeface="Montserrat Bold"/>
            </a:endParaRPr>
          </a:p>
        </p:txBody>
      </p:sp>
      <p:sp>
        <p:nvSpPr>
          <p:cNvPr id="21" name="TextBox 21"/>
          <p:cNvSpPr txBox="1"/>
          <p:nvPr/>
        </p:nvSpPr>
        <p:spPr>
          <a:xfrm>
            <a:off x="1288746" y="7416849"/>
            <a:ext cx="7448140" cy="1618107"/>
          </a:xfrm>
          <a:prstGeom prst="rect">
            <a:avLst/>
          </a:prstGeom>
        </p:spPr>
        <p:txBody>
          <a:bodyPr lIns="0" tIns="0" rIns="0" bIns="0" rtlCol="0" anchor="t">
            <a:spAutoFit/>
          </a:bodyPr>
          <a:lstStyle/>
          <a:p>
            <a:pPr algn="just">
              <a:lnSpc>
                <a:spcPts val="2604"/>
              </a:lnSpc>
            </a:pPr>
            <a:r>
              <a:rPr lang="en-US" sz="2100" spc="-134">
                <a:solidFill>
                  <a:srgbClr val="000000"/>
                </a:solidFill>
                <a:latin typeface="Montserrat"/>
                <a:ea typeface="Montserrat"/>
                <a:cs typeface="Montserrat"/>
                <a:sym typeface="Montserrat"/>
              </a:rPr>
              <a:t>Several sectors are leading the adoption of AI, including healthcare, finance, retail, manufacturing, and transportation. Each industry uses AI in unique ways—from diagnosing diseases to optimizing supply chains—drastically improving results and customer satisfaction.</a:t>
            </a:r>
          </a:p>
        </p:txBody>
      </p:sp>
      <p:sp>
        <p:nvSpPr>
          <p:cNvPr id="22" name="TextBox 22"/>
          <p:cNvSpPr txBox="1"/>
          <p:nvPr/>
        </p:nvSpPr>
        <p:spPr>
          <a:xfrm>
            <a:off x="1172104" y="696810"/>
            <a:ext cx="1888114" cy="985348"/>
          </a:xfrm>
          <a:prstGeom prst="rect">
            <a:avLst/>
          </a:prstGeom>
        </p:spPr>
        <p:txBody>
          <a:bodyPr lIns="0" tIns="0" rIns="0" bIns="0" rtlCol="0" anchor="t">
            <a:spAutoFit/>
          </a:bodyPr>
          <a:lstStyle/>
          <a:p>
            <a:pPr algn="l">
              <a:lnSpc>
                <a:spcPts val="2562"/>
              </a:lnSpc>
            </a:pPr>
            <a:r>
              <a:rPr lang="en-US" sz="2351" b="1" spc="4">
                <a:solidFill>
                  <a:srgbClr val="101B40"/>
                </a:solidFill>
                <a:latin typeface="Montserrat Bold"/>
                <a:ea typeface="Montserrat Bold"/>
                <a:cs typeface="Montserrat Bold"/>
                <a:sym typeface="Montserrat Bold"/>
              </a:rPr>
              <a:t>THINK</a:t>
            </a:r>
          </a:p>
          <a:p>
            <a:pPr algn="l">
              <a:lnSpc>
                <a:spcPts val="2562"/>
              </a:lnSpc>
            </a:pPr>
            <a:r>
              <a:rPr lang="en-US" sz="2351" b="1" spc="4">
                <a:solidFill>
                  <a:srgbClr val="101B40"/>
                </a:solidFill>
                <a:latin typeface="Montserrat Bold"/>
                <a:ea typeface="Montserrat Bold"/>
                <a:cs typeface="Montserrat Bold"/>
                <a:sym typeface="Montserrat Bold"/>
              </a:rPr>
              <a:t>      FUTURE </a:t>
            </a:r>
          </a:p>
          <a:p>
            <a:pPr marL="0" lvl="0" indent="0" algn="l">
              <a:lnSpc>
                <a:spcPts val="2562"/>
              </a:lnSpc>
            </a:pPr>
            <a:endParaRPr lang="en-US" sz="2351" b="1" spc="4">
              <a:solidFill>
                <a:srgbClr val="101B40"/>
              </a:solidFill>
              <a:latin typeface="Montserrat Bold"/>
              <a:ea typeface="Montserrat Bold"/>
              <a:cs typeface="Montserrat Bold"/>
              <a:sym typeface="Montserrat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7605506" y="515471"/>
            <a:ext cx="5475736" cy="814592"/>
            <a:chOff x="0" y="0"/>
            <a:chExt cx="1442169" cy="214543"/>
          </a:xfrm>
        </p:grpSpPr>
        <p:sp>
          <p:nvSpPr>
            <p:cNvPr id="3" name="Freeform 3"/>
            <p:cNvSpPr/>
            <p:nvPr/>
          </p:nvSpPr>
          <p:spPr>
            <a:xfrm>
              <a:off x="0" y="0"/>
              <a:ext cx="1442169" cy="214543"/>
            </a:xfrm>
            <a:custGeom>
              <a:avLst/>
              <a:gdLst/>
              <a:ahLst/>
              <a:cxnLst/>
              <a:rect l="l" t="t" r="r" b="b"/>
              <a:pathLst>
                <a:path w="1442169" h="214543">
                  <a:moveTo>
                    <a:pt x="107271" y="0"/>
                  </a:moveTo>
                  <a:lnTo>
                    <a:pt x="1334898" y="0"/>
                  </a:lnTo>
                  <a:cubicBezTo>
                    <a:pt x="1363348" y="0"/>
                    <a:pt x="1390633" y="11302"/>
                    <a:pt x="1410750" y="31419"/>
                  </a:cubicBezTo>
                  <a:cubicBezTo>
                    <a:pt x="1430868" y="51536"/>
                    <a:pt x="1442169" y="78821"/>
                    <a:pt x="1442169" y="107271"/>
                  </a:cubicBezTo>
                  <a:lnTo>
                    <a:pt x="1442169" y="107271"/>
                  </a:lnTo>
                  <a:cubicBezTo>
                    <a:pt x="1442169" y="166516"/>
                    <a:pt x="1394142" y="214543"/>
                    <a:pt x="1334898" y="214543"/>
                  </a:cubicBezTo>
                  <a:lnTo>
                    <a:pt x="107271" y="214543"/>
                  </a:lnTo>
                  <a:cubicBezTo>
                    <a:pt x="48027" y="214543"/>
                    <a:pt x="0" y="166516"/>
                    <a:pt x="0" y="107271"/>
                  </a:cubicBezTo>
                  <a:lnTo>
                    <a:pt x="0" y="107271"/>
                  </a:lnTo>
                  <a:cubicBezTo>
                    <a:pt x="0" y="48027"/>
                    <a:pt x="48027" y="0"/>
                    <a:pt x="107271" y="0"/>
                  </a:cubicBezTo>
                  <a:close/>
                </a:path>
              </a:pathLst>
            </a:custGeom>
            <a:ln w="38100" cap="rnd">
              <a:solidFill>
                <a:srgbClr val="101B40"/>
              </a:solidFill>
              <a:prstDash val="solid"/>
              <a:round/>
            </a:ln>
          </p:spPr>
        </p:sp>
        <p:sp>
          <p:nvSpPr>
            <p:cNvPr id="4" name="TextBox 4"/>
            <p:cNvSpPr txBox="1"/>
            <p:nvPr/>
          </p:nvSpPr>
          <p:spPr>
            <a:xfrm>
              <a:off x="0" y="-38100"/>
              <a:ext cx="1442169" cy="252643"/>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7741303" y="628301"/>
            <a:ext cx="5179054" cy="588932"/>
            <a:chOff x="0" y="0"/>
            <a:chExt cx="1364031" cy="155110"/>
          </a:xfrm>
        </p:grpSpPr>
        <p:sp>
          <p:nvSpPr>
            <p:cNvPr id="6" name="Freeform 6"/>
            <p:cNvSpPr/>
            <p:nvPr/>
          </p:nvSpPr>
          <p:spPr>
            <a:xfrm>
              <a:off x="0" y="0"/>
              <a:ext cx="1364031" cy="155110"/>
            </a:xfrm>
            <a:custGeom>
              <a:avLst/>
              <a:gdLst/>
              <a:ahLst/>
              <a:cxnLst/>
              <a:rect l="l" t="t" r="r" b="b"/>
              <a:pathLst>
                <a:path w="1364031" h="155110">
                  <a:moveTo>
                    <a:pt x="77555" y="0"/>
                  </a:moveTo>
                  <a:lnTo>
                    <a:pt x="1286476" y="0"/>
                  </a:lnTo>
                  <a:cubicBezTo>
                    <a:pt x="1329308" y="0"/>
                    <a:pt x="1364031" y="34722"/>
                    <a:pt x="1364031" y="77555"/>
                  </a:cubicBezTo>
                  <a:lnTo>
                    <a:pt x="1364031" y="77555"/>
                  </a:lnTo>
                  <a:cubicBezTo>
                    <a:pt x="1364031" y="120387"/>
                    <a:pt x="1329308" y="155110"/>
                    <a:pt x="1286476"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7" name="TextBox 7"/>
            <p:cNvSpPr txBox="1"/>
            <p:nvPr/>
          </p:nvSpPr>
          <p:spPr>
            <a:xfrm>
              <a:off x="0" y="-38100"/>
              <a:ext cx="1364031" cy="193210"/>
            </a:xfrm>
            <a:prstGeom prst="rect">
              <a:avLst/>
            </a:prstGeom>
          </p:spPr>
          <p:txBody>
            <a:bodyPr lIns="50800" tIns="50800" rIns="50800" bIns="50800" rtlCol="0" anchor="ctr"/>
            <a:lstStyle/>
            <a:p>
              <a:pPr algn="ctr">
                <a:lnSpc>
                  <a:spcPts val="2871"/>
                </a:lnSpc>
              </a:pPr>
              <a:endParaRPr/>
            </a:p>
          </p:txBody>
        </p:sp>
      </p:grpSp>
      <p:sp>
        <p:nvSpPr>
          <p:cNvPr id="8" name="Freeform 8"/>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9" name="Group 9"/>
          <p:cNvGrpSpPr/>
          <p:nvPr/>
        </p:nvGrpSpPr>
        <p:grpSpPr>
          <a:xfrm>
            <a:off x="-321703" y="0"/>
            <a:ext cx="4264059" cy="10287000"/>
            <a:chOff x="0" y="0"/>
            <a:chExt cx="1123044" cy="2709333"/>
          </a:xfrm>
        </p:grpSpPr>
        <p:sp>
          <p:nvSpPr>
            <p:cNvPr id="10" name="Freeform 10"/>
            <p:cNvSpPr/>
            <p:nvPr/>
          </p:nvSpPr>
          <p:spPr>
            <a:xfrm>
              <a:off x="0" y="0"/>
              <a:ext cx="1123044" cy="2709333"/>
            </a:xfrm>
            <a:custGeom>
              <a:avLst/>
              <a:gdLst/>
              <a:ahLst/>
              <a:cxnLst/>
              <a:rect l="l" t="t" r="r" b="b"/>
              <a:pathLst>
                <a:path w="1123044" h="2709333">
                  <a:moveTo>
                    <a:pt x="92597" y="0"/>
                  </a:moveTo>
                  <a:lnTo>
                    <a:pt x="1030448" y="0"/>
                  </a:lnTo>
                  <a:cubicBezTo>
                    <a:pt x="1081587" y="0"/>
                    <a:pt x="1123044" y="41457"/>
                    <a:pt x="1123044" y="92597"/>
                  </a:cubicBezTo>
                  <a:lnTo>
                    <a:pt x="1123044" y="2616737"/>
                  </a:lnTo>
                  <a:cubicBezTo>
                    <a:pt x="1123044" y="2667876"/>
                    <a:pt x="1081587" y="2709333"/>
                    <a:pt x="1030448" y="2709333"/>
                  </a:cubicBezTo>
                  <a:lnTo>
                    <a:pt x="92597" y="2709333"/>
                  </a:lnTo>
                  <a:cubicBezTo>
                    <a:pt x="41457" y="2709333"/>
                    <a:pt x="0" y="2667876"/>
                    <a:pt x="0" y="2616737"/>
                  </a:cubicBezTo>
                  <a:lnTo>
                    <a:pt x="0" y="92597"/>
                  </a:lnTo>
                  <a:cubicBezTo>
                    <a:pt x="0" y="41457"/>
                    <a:pt x="41457" y="0"/>
                    <a:pt x="92597" y="0"/>
                  </a:cubicBezTo>
                  <a:close/>
                </a:path>
              </a:pathLst>
            </a:custGeom>
            <a:solidFill>
              <a:srgbClr val="DCE2EB"/>
            </a:solidFill>
          </p:spPr>
        </p:sp>
        <p:sp>
          <p:nvSpPr>
            <p:cNvPr id="11" name="TextBox 11"/>
            <p:cNvSpPr txBox="1"/>
            <p:nvPr/>
          </p:nvSpPr>
          <p:spPr>
            <a:xfrm>
              <a:off x="0" y="-38100"/>
              <a:ext cx="1123044" cy="2747433"/>
            </a:xfrm>
            <a:prstGeom prst="rect">
              <a:avLst/>
            </a:prstGeom>
          </p:spPr>
          <p:txBody>
            <a:bodyPr lIns="50800" tIns="50800" rIns="50800" bIns="50800" rtlCol="0" anchor="ctr"/>
            <a:lstStyle/>
            <a:p>
              <a:pPr algn="ctr">
                <a:lnSpc>
                  <a:spcPts val="2591"/>
                </a:lnSpc>
              </a:pPr>
              <a:endParaRPr/>
            </a:p>
          </p:txBody>
        </p:sp>
      </p:grpSp>
      <p:grpSp>
        <p:nvGrpSpPr>
          <p:cNvPr id="12" name="Group 12"/>
          <p:cNvGrpSpPr/>
          <p:nvPr/>
        </p:nvGrpSpPr>
        <p:grpSpPr>
          <a:xfrm>
            <a:off x="1398523" y="2161933"/>
            <a:ext cx="6968279" cy="6812433"/>
            <a:chOff x="0" y="0"/>
            <a:chExt cx="1079569" cy="1055424"/>
          </a:xfrm>
        </p:grpSpPr>
        <p:sp>
          <p:nvSpPr>
            <p:cNvPr id="13" name="Freeform 13"/>
            <p:cNvSpPr/>
            <p:nvPr/>
          </p:nvSpPr>
          <p:spPr>
            <a:xfrm>
              <a:off x="0" y="0"/>
              <a:ext cx="1079569" cy="1055424"/>
            </a:xfrm>
            <a:custGeom>
              <a:avLst/>
              <a:gdLst/>
              <a:ahLst/>
              <a:cxnLst/>
              <a:rect l="l" t="t" r="r" b="b"/>
              <a:pathLst>
                <a:path w="1079569" h="1055424">
                  <a:moveTo>
                    <a:pt x="35553" y="0"/>
                  </a:moveTo>
                  <a:lnTo>
                    <a:pt x="1044016" y="0"/>
                  </a:lnTo>
                  <a:cubicBezTo>
                    <a:pt x="1063651" y="0"/>
                    <a:pt x="1079569" y="15918"/>
                    <a:pt x="1079569" y="35553"/>
                  </a:cubicBezTo>
                  <a:lnTo>
                    <a:pt x="1079569" y="1019871"/>
                  </a:lnTo>
                  <a:cubicBezTo>
                    <a:pt x="1079569" y="1029301"/>
                    <a:pt x="1075823" y="1038344"/>
                    <a:pt x="1069156" y="1045011"/>
                  </a:cubicBezTo>
                  <a:cubicBezTo>
                    <a:pt x="1062488" y="1051678"/>
                    <a:pt x="1053445" y="1055424"/>
                    <a:pt x="1044016" y="1055424"/>
                  </a:cubicBezTo>
                  <a:lnTo>
                    <a:pt x="35553" y="1055424"/>
                  </a:lnTo>
                  <a:cubicBezTo>
                    <a:pt x="15918" y="1055424"/>
                    <a:pt x="0" y="1039507"/>
                    <a:pt x="0" y="1019871"/>
                  </a:cubicBezTo>
                  <a:lnTo>
                    <a:pt x="0" y="35553"/>
                  </a:lnTo>
                  <a:cubicBezTo>
                    <a:pt x="0" y="15918"/>
                    <a:pt x="15918" y="0"/>
                    <a:pt x="35553" y="0"/>
                  </a:cubicBezTo>
                  <a:close/>
                </a:path>
              </a:pathLst>
            </a:custGeom>
            <a:blipFill>
              <a:blip r:embed="rId4"/>
              <a:stretch>
                <a:fillRect l="-23322" r="-23322"/>
              </a:stretch>
            </a:blipFill>
          </p:spPr>
        </p:sp>
      </p:grpSp>
      <p:grpSp>
        <p:nvGrpSpPr>
          <p:cNvPr id="14" name="Group 14"/>
          <p:cNvGrpSpPr/>
          <p:nvPr/>
        </p:nvGrpSpPr>
        <p:grpSpPr>
          <a:xfrm>
            <a:off x="6829803" y="1927533"/>
            <a:ext cx="1822999" cy="182299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7" name="Group 17"/>
          <p:cNvGrpSpPr/>
          <p:nvPr/>
        </p:nvGrpSpPr>
        <p:grpSpPr>
          <a:xfrm>
            <a:off x="7400238" y="2497968"/>
            <a:ext cx="682130" cy="68213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20" name="Freeform 20"/>
          <p:cNvSpPr/>
          <p:nvPr/>
        </p:nvSpPr>
        <p:spPr>
          <a:xfrm>
            <a:off x="15887644" y="7886644"/>
            <a:ext cx="1371656" cy="1371656"/>
          </a:xfrm>
          <a:custGeom>
            <a:avLst/>
            <a:gdLst/>
            <a:ahLst/>
            <a:cxnLst/>
            <a:rect l="l" t="t" r="r" b="b"/>
            <a:pathLst>
              <a:path w="1371656" h="1371656">
                <a:moveTo>
                  <a:pt x="0" y="0"/>
                </a:moveTo>
                <a:lnTo>
                  <a:pt x="1371656" y="0"/>
                </a:lnTo>
                <a:lnTo>
                  <a:pt x="1371656" y="1371656"/>
                </a:lnTo>
                <a:lnTo>
                  <a:pt x="0" y="13716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1" name="TextBox 21"/>
          <p:cNvSpPr txBox="1"/>
          <p:nvPr/>
        </p:nvSpPr>
        <p:spPr>
          <a:xfrm>
            <a:off x="8292025" y="664644"/>
            <a:ext cx="4132824" cy="473041"/>
          </a:xfrm>
          <a:prstGeom prst="rect">
            <a:avLst/>
          </a:prstGeom>
        </p:spPr>
        <p:txBody>
          <a:bodyPr lIns="0" tIns="0" rIns="0" bIns="0" rtlCol="0" anchor="t">
            <a:spAutoFit/>
          </a:bodyPr>
          <a:lstStyle/>
          <a:p>
            <a:pPr marL="0" lvl="0" indent="0" algn="ctr">
              <a:lnSpc>
                <a:spcPts val="3851"/>
              </a:lnSpc>
              <a:spcBef>
                <a:spcPct val="0"/>
              </a:spcBef>
            </a:pPr>
            <a:r>
              <a:rPr lang="en-US" sz="2751" b="1" spc="5">
                <a:solidFill>
                  <a:srgbClr val="F4F4F4"/>
                </a:solidFill>
                <a:latin typeface="Montserrat Bold"/>
                <a:ea typeface="Montserrat Bold"/>
                <a:cs typeface="Montserrat Bold"/>
                <a:sym typeface="Montserrat Bold"/>
              </a:rPr>
              <a:t>PROJECTS OVERVIEW</a:t>
            </a:r>
          </a:p>
        </p:txBody>
      </p:sp>
      <p:sp>
        <p:nvSpPr>
          <p:cNvPr id="22" name="TextBox 22"/>
          <p:cNvSpPr txBox="1"/>
          <p:nvPr/>
        </p:nvSpPr>
        <p:spPr>
          <a:xfrm>
            <a:off x="9296400" y="1361894"/>
            <a:ext cx="6691357" cy="2001895"/>
          </a:xfrm>
          <a:prstGeom prst="rect">
            <a:avLst/>
          </a:prstGeom>
        </p:spPr>
        <p:txBody>
          <a:bodyPr wrap="square" lIns="0" tIns="0" rIns="0" bIns="0" rtlCol="0" anchor="t">
            <a:spAutoFit/>
          </a:bodyPr>
          <a:lstStyle/>
          <a:p>
            <a:pPr algn="just">
              <a:lnSpc>
                <a:spcPts val="8136"/>
              </a:lnSpc>
              <a:spcBef>
                <a:spcPct val="0"/>
              </a:spcBef>
            </a:pPr>
            <a:r>
              <a:rPr lang="en-US" sz="5811" spc="-337" dirty="0">
                <a:solidFill>
                  <a:srgbClr val="101B40"/>
                </a:solidFill>
                <a:latin typeface="Montserrat"/>
                <a:ea typeface="Montserrat"/>
                <a:cs typeface="Montserrat"/>
                <a:sym typeface="Montserrat"/>
              </a:rPr>
              <a:t>Projects Implemented</a:t>
            </a:r>
          </a:p>
        </p:txBody>
      </p:sp>
      <p:sp>
        <p:nvSpPr>
          <p:cNvPr id="23" name="TextBox 23"/>
          <p:cNvSpPr txBox="1"/>
          <p:nvPr/>
        </p:nvSpPr>
        <p:spPr>
          <a:xfrm>
            <a:off x="8652802" y="7687910"/>
            <a:ext cx="6337924" cy="2055749"/>
          </a:xfrm>
          <a:prstGeom prst="rect">
            <a:avLst/>
          </a:prstGeom>
        </p:spPr>
        <p:txBody>
          <a:bodyPr lIns="0" tIns="0" rIns="0" bIns="0" rtlCol="0" anchor="t">
            <a:spAutoFit/>
          </a:bodyPr>
          <a:lstStyle/>
          <a:p>
            <a:pPr algn="just">
              <a:lnSpc>
                <a:spcPts val="2727"/>
              </a:lnSpc>
            </a:pPr>
            <a:r>
              <a:rPr lang="en-US" sz="2199" spc="-140" dirty="0">
                <a:solidFill>
                  <a:srgbClr val="000000"/>
                </a:solidFill>
                <a:latin typeface="Montserrat"/>
                <a:ea typeface="Montserrat"/>
                <a:cs typeface="Montserrat"/>
                <a:sym typeface="Montserrat"/>
              </a:rPr>
              <a:t>Businesses are using AI to create more personalized, responsive, and engaging customer experiences. Chatbots, virtual assistants, and recommendation engines are helping brands stay connected to customers 24/7, enhancing loyalty and boosting sales.</a:t>
            </a:r>
          </a:p>
        </p:txBody>
      </p:sp>
      <p:sp>
        <p:nvSpPr>
          <p:cNvPr id="24" name="TextBox 24"/>
          <p:cNvSpPr txBox="1"/>
          <p:nvPr/>
        </p:nvSpPr>
        <p:spPr>
          <a:xfrm>
            <a:off x="1172104" y="696810"/>
            <a:ext cx="1888114" cy="985348"/>
          </a:xfrm>
          <a:prstGeom prst="rect">
            <a:avLst/>
          </a:prstGeom>
        </p:spPr>
        <p:txBody>
          <a:bodyPr lIns="0" tIns="0" rIns="0" bIns="0" rtlCol="0" anchor="t">
            <a:spAutoFit/>
          </a:bodyPr>
          <a:lstStyle/>
          <a:p>
            <a:pPr algn="l">
              <a:lnSpc>
                <a:spcPts val="2562"/>
              </a:lnSpc>
            </a:pPr>
            <a:r>
              <a:rPr lang="en-US" sz="2351" b="1" spc="4">
                <a:solidFill>
                  <a:srgbClr val="101B40"/>
                </a:solidFill>
                <a:latin typeface="Montserrat Bold"/>
                <a:ea typeface="Montserrat Bold"/>
                <a:cs typeface="Montserrat Bold"/>
                <a:sym typeface="Montserrat Bold"/>
              </a:rPr>
              <a:t>THINK</a:t>
            </a:r>
          </a:p>
          <a:p>
            <a:pPr algn="l">
              <a:lnSpc>
                <a:spcPts val="2562"/>
              </a:lnSpc>
            </a:pPr>
            <a:r>
              <a:rPr lang="en-US" sz="2351" b="1" spc="4">
                <a:solidFill>
                  <a:srgbClr val="101B40"/>
                </a:solidFill>
                <a:latin typeface="Montserrat Bold"/>
                <a:ea typeface="Montserrat Bold"/>
                <a:cs typeface="Montserrat Bold"/>
                <a:sym typeface="Montserrat Bold"/>
              </a:rPr>
              <a:t>      FUTURE </a:t>
            </a:r>
          </a:p>
          <a:p>
            <a:pPr marL="0" lvl="0" indent="0" algn="l">
              <a:lnSpc>
                <a:spcPts val="2562"/>
              </a:lnSpc>
            </a:pPr>
            <a:endParaRPr lang="en-US" sz="2351" b="1" spc="4">
              <a:solidFill>
                <a:srgbClr val="101B40"/>
              </a:solidFill>
              <a:latin typeface="Montserrat Bold"/>
              <a:ea typeface="Montserrat Bold"/>
              <a:cs typeface="Montserrat Bold"/>
              <a:sym typeface="Montserrat Bold"/>
            </a:endParaRPr>
          </a:p>
        </p:txBody>
      </p:sp>
      <p:sp>
        <p:nvSpPr>
          <p:cNvPr id="25" name="TextBox 25"/>
          <p:cNvSpPr txBox="1"/>
          <p:nvPr/>
        </p:nvSpPr>
        <p:spPr>
          <a:xfrm>
            <a:off x="8799077" y="3401008"/>
            <a:ext cx="8564332" cy="3439177"/>
          </a:xfrm>
          <a:prstGeom prst="rect">
            <a:avLst/>
          </a:prstGeom>
        </p:spPr>
        <p:txBody>
          <a:bodyPr lIns="0" tIns="0" rIns="0" bIns="0" rtlCol="0" anchor="t">
            <a:spAutoFit/>
          </a:bodyPr>
          <a:lstStyle/>
          <a:p>
            <a:pPr marL="710952" lvl="1" indent="-355476" algn="l">
              <a:lnSpc>
                <a:spcPts val="4610"/>
              </a:lnSpc>
              <a:buFont typeface="Arial"/>
              <a:buChar char="•"/>
            </a:pPr>
            <a:r>
              <a:rPr lang="en-US" sz="3292" b="1" spc="6" dirty="0">
                <a:solidFill>
                  <a:srgbClr val="000000"/>
                </a:solidFill>
                <a:latin typeface="Montserrat Bold"/>
                <a:ea typeface="Montserrat Bold"/>
                <a:cs typeface="Montserrat Bold"/>
                <a:sym typeface="Montserrat Bold"/>
              </a:rPr>
              <a:t>CUSTOMER CHURN PREDICTION</a:t>
            </a:r>
          </a:p>
          <a:p>
            <a:pPr marL="710952" lvl="1" indent="-355476" algn="l">
              <a:lnSpc>
                <a:spcPts val="4610"/>
              </a:lnSpc>
              <a:buFont typeface="Arial"/>
              <a:buChar char="•"/>
            </a:pPr>
            <a:r>
              <a:rPr lang="en-US" sz="3292" b="1" spc="6" dirty="0">
                <a:solidFill>
                  <a:srgbClr val="000000"/>
                </a:solidFill>
                <a:latin typeface="Montserrat Bold"/>
                <a:ea typeface="Montserrat Bold"/>
                <a:cs typeface="Montserrat Bold"/>
                <a:sym typeface="Montserrat Bold"/>
              </a:rPr>
              <a:t>DIABETES PREDICTION</a:t>
            </a:r>
          </a:p>
          <a:p>
            <a:pPr marL="710952" lvl="1" indent="-355476" algn="l">
              <a:lnSpc>
                <a:spcPts val="4610"/>
              </a:lnSpc>
              <a:buFont typeface="Arial"/>
              <a:buChar char="•"/>
            </a:pPr>
            <a:r>
              <a:rPr lang="en-US" sz="3292" b="1" spc="6" dirty="0">
                <a:solidFill>
                  <a:srgbClr val="000000"/>
                </a:solidFill>
                <a:latin typeface="Montserrat Bold"/>
                <a:ea typeface="Montserrat Bold"/>
                <a:cs typeface="Montserrat Bold"/>
                <a:sym typeface="Montserrat Bold"/>
              </a:rPr>
              <a:t>HEART DISEASE PREDICTION</a:t>
            </a:r>
          </a:p>
          <a:p>
            <a:pPr marL="710952" lvl="1" indent="-355476" algn="l">
              <a:lnSpc>
                <a:spcPts val="4610"/>
              </a:lnSpc>
              <a:buFont typeface="Arial"/>
              <a:buChar char="•"/>
            </a:pPr>
            <a:r>
              <a:rPr lang="en-US" sz="3292" b="1" spc="6" dirty="0">
                <a:solidFill>
                  <a:srgbClr val="000000"/>
                </a:solidFill>
                <a:latin typeface="Montserrat Bold"/>
                <a:ea typeface="Montserrat Bold"/>
                <a:cs typeface="Montserrat Bold"/>
                <a:sym typeface="Montserrat Bold"/>
              </a:rPr>
              <a:t>LOAN STATUS PREDICTION</a:t>
            </a:r>
          </a:p>
          <a:p>
            <a:pPr marL="710952" lvl="1" indent="-355476" algn="l">
              <a:lnSpc>
                <a:spcPts val="4610"/>
              </a:lnSpc>
              <a:buFont typeface="Arial"/>
              <a:buChar char="•"/>
            </a:pPr>
            <a:r>
              <a:rPr lang="en-US" sz="3292" b="1" spc="6" dirty="0">
                <a:solidFill>
                  <a:srgbClr val="000000"/>
                </a:solidFill>
                <a:latin typeface="Montserrat Bold"/>
                <a:ea typeface="Montserrat Bold"/>
                <a:cs typeface="Montserrat Bold"/>
                <a:sym typeface="Montserrat Bold"/>
              </a:rPr>
              <a:t>MOVIE RECOMMENDATION SYSTEM</a:t>
            </a:r>
          </a:p>
          <a:p>
            <a:pPr marL="710952" lvl="1" indent="-355476" algn="l">
              <a:lnSpc>
                <a:spcPts val="4610"/>
              </a:lnSpc>
              <a:buFont typeface="Arial"/>
              <a:buChar char="•"/>
            </a:pPr>
            <a:r>
              <a:rPr lang="en-US" sz="3292" b="1" spc="6" dirty="0">
                <a:solidFill>
                  <a:srgbClr val="000000"/>
                </a:solidFill>
                <a:latin typeface="Montserrat Bold"/>
                <a:ea typeface="Montserrat Bold"/>
                <a:cs typeface="Montserrat Bold"/>
                <a:sym typeface="Montserrat Bold"/>
              </a:rPr>
              <a:t>SPAM MAIL DETECTION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3" name="Group 3"/>
          <p:cNvGrpSpPr/>
          <p:nvPr/>
        </p:nvGrpSpPr>
        <p:grpSpPr>
          <a:xfrm>
            <a:off x="6029804" y="492172"/>
            <a:ext cx="6858674" cy="814592"/>
            <a:chOff x="0" y="0"/>
            <a:chExt cx="9144899" cy="1086122"/>
          </a:xfrm>
        </p:grpSpPr>
        <p:grpSp>
          <p:nvGrpSpPr>
            <p:cNvPr id="4" name="Group 4"/>
            <p:cNvGrpSpPr/>
            <p:nvPr/>
          </p:nvGrpSpPr>
          <p:grpSpPr>
            <a:xfrm>
              <a:off x="0" y="0"/>
              <a:ext cx="9144899" cy="1086122"/>
              <a:chOff x="0" y="0"/>
              <a:chExt cx="1806400" cy="214543"/>
            </a:xfrm>
          </p:grpSpPr>
          <p:sp>
            <p:nvSpPr>
              <p:cNvPr id="5" name="Freeform 5"/>
              <p:cNvSpPr/>
              <p:nvPr/>
            </p:nvSpPr>
            <p:spPr>
              <a:xfrm>
                <a:off x="0" y="0"/>
                <a:ext cx="1806400" cy="214543"/>
              </a:xfrm>
              <a:custGeom>
                <a:avLst/>
                <a:gdLst/>
                <a:ahLst/>
                <a:cxnLst/>
                <a:rect l="l" t="t" r="r" b="b"/>
                <a:pathLst>
                  <a:path w="1806400" h="214543">
                    <a:moveTo>
                      <a:pt x="107271" y="0"/>
                    </a:moveTo>
                    <a:lnTo>
                      <a:pt x="1699128" y="0"/>
                    </a:lnTo>
                    <a:cubicBezTo>
                      <a:pt x="1758373" y="0"/>
                      <a:pt x="1806400" y="48027"/>
                      <a:pt x="1806400" y="107271"/>
                    </a:cubicBezTo>
                    <a:lnTo>
                      <a:pt x="1806400" y="107271"/>
                    </a:lnTo>
                    <a:cubicBezTo>
                      <a:pt x="1806400" y="166516"/>
                      <a:pt x="1758373" y="214543"/>
                      <a:pt x="1699128" y="214543"/>
                    </a:cubicBezTo>
                    <a:lnTo>
                      <a:pt x="107271" y="214543"/>
                    </a:lnTo>
                    <a:cubicBezTo>
                      <a:pt x="48027" y="214543"/>
                      <a:pt x="0" y="166516"/>
                      <a:pt x="0" y="107271"/>
                    </a:cubicBezTo>
                    <a:lnTo>
                      <a:pt x="0" y="107271"/>
                    </a:lnTo>
                    <a:cubicBezTo>
                      <a:pt x="0" y="48027"/>
                      <a:pt x="48027" y="0"/>
                      <a:pt x="107271" y="0"/>
                    </a:cubicBezTo>
                    <a:close/>
                  </a:path>
                </a:pathLst>
              </a:custGeom>
              <a:ln w="38100" cap="rnd">
                <a:solidFill>
                  <a:srgbClr val="101B40"/>
                </a:solidFill>
                <a:prstDash val="solid"/>
                <a:round/>
              </a:ln>
            </p:spPr>
          </p:sp>
          <p:sp>
            <p:nvSpPr>
              <p:cNvPr id="6" name="TextBox 6"/>
              <p:cNvSpPr txBox="1"/>
              <p:nvPr/>
            </p:nvSpPr>
            <p:spPr>
              <a:xfrm>
                <a:off x="0" y="-38100"/>
                <a:ext cx="1806400" cy="252643"/>
              </a:xfrm>
              <a:prstGeom prst="rect">
                <a:avLst/>
              </a:prstGeom>
            </p:spPr>
            <p:txBody>
              <a:bodyPr lIns="50800" tIns="50800" rIns="50800" bIns="50800" rtlCol="0" anchor="ctr"/>
              <a:lstStyle/>
              <a:p>
                <a:pPr algn="ctr">
                  <a:lnSpc>
                    <a:spcPts val="2871"/>
                  </a:lnSpc>
                </a:pPr>
                <a:endParaRPr/>
              </a:p>
            </p:txBody>
          </p:sp>
        </p:grpSp>
        <p:grpSp>
          <p:nvGrpSpPr>
            <p:cNvPr id="7" name="Group 7"/>
            <p:cNvGrpSpPr/>
            <p:nvPr/>
          </p:nvGrpSpPr>
          <p:grpSpPr>
            <a:xfrm>
              <a:off x="233150" y="150440"/>
              <a:ext cx="8703998" cy="785242"/>
              <a:chOff x="0" y="0"/>
              <a:chExt cx="1719308" cy="155110"/>
            </a:xfrm>
          </p:grpSpPr>
          <p:sp>
            <p:nvSpPr>
              <p:cNvPr id="8" name="Freeform 8"/>
              <p:cNvSpPr/>
              <p:nvPr/>
            </p:nvSpPr>
            <p:spPr>
              <a:xfrm>
                <a:off x="0" y="0"/>
                <a:ext cx="1719308" cy="155110"/>
              </a:xfrm>
              <a:custGeom>
                <a:avLst/>
                <a:gdLst/>
                <a:ahLst/>
                <a:cxnLst/>
                <a:rect l="l" t="t" r="r" b="b"/>
                <a:pathLst>
                  <a:path w="1719308" h="155110">
                    <a:moveTo>
                      <a:pt x="77555" y="0"/>
                    </a:moveTo>
                    <a:lnTo>
                      <a:pt x="1641753" y="0"/>
                    </a:lnTo>
                    <a:cubicBezTo>
                      <a:pt x="1684586" y="0"/>
                      <a:pt x="1719308" y="34722"/>
                      <a:pt x="1719308" y="77555"/>
                    </a:cubicBezTo>
                    <a:lnTo>
                      <a:pt x="1719308" y="77555"/>
                    </a:lnTo>
                    <a:cubicBezTo>
                      <a:pt x="1719308" y="120387"/>
                      <a:pt x="1684586" y="155110"/>
                      <a:pt x="1641753"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9" name="TextBox 9"/>
              <p:cNvSpPr txBox="1"/>
              <p:nvPr/>
            </p:nvSpPr>
            <p:spPr>
              <a:xfrm>
                <a:off x="0" y="-38100"/>
                <a:ext cx="1719308" cy="193210"/>
              </a:xfrm>
              <a:prstGeom prst="rect">
                <a:avLst/>
              </a:prstGeom>
            </p:spPr>
            <p:txBody>
              <a:bodyPr lIns="50800" tIns="50800" rIns="50800" bIns="50800" rtlCol="0" anchor="ctr"/>
              <a:lstStyle/>
              <a:p>
                <a:pPr algn="ctr">
                  <a:lnSpc>
                    <a:spcPts val="2871"/>
                  </a:lnSpc>
                </a:pPr>
                <a:endParaRPr/>
              </a:p>
            </p:txBody>
          </p:sp>
        </p:grpSp>
        <p:sp>
          <p:nvSpPr>
            <p:cNvPr id="10" name="TextBox 10"/>
            <p:cNvSpPr txBox="1"/>
            <p:nvPr/>
          </p:nvSpPr>
          <p:spPr>
            <a:xfrm>
              <a:off x="1384819" y="181980"/>
              <a:ext cx="6375261" cy="665012"/>
            </a:xfrm>
            <a:prstGeom prst="rect">
              <a:avLst/>
            </a:prstGeom>
          </p:spPr>
          <p:txBody>
            <a:bodyPr lIns="0" tIns="0" rIns="0" bIns="0" rtlCol="0" anchor="t">
              <a:spAutoFit/>
            </a:bodyPr>
            <a:lstStyle/>
            <a:p>
              <a:pPr marL="0" lvl="0" indent="0" algn="ctr">
                <a:lnSpc>
                  <a:spcPts val="4271"/>
                </a:lnSpc>
                <a:spcBef>
                  <a:spcPct val="0"/>
                </a:spcBef>
              </a:pPr>
              <a:r>
                <a:rPr lang="en-US" sz="3051" b="1" spc="6">
                  <a:solidFill>
                    <a:srgbClr val="F4F4F4"/>
                  </a:solidFill>
                  <a:latin typeface="Montserrat Bold"/>
                  <a:ea typeface="Montserrat Bold"/>
                  <a:cs typeface="Montserrat Bold"/>
                  <a:sym typeface="Montserrat Bold"/>
                </a:rPr>
                <a:t>TECHNOLOGIES USED</a:t>
              </a:r>
            </a:p>
          </p:txBody>
        </p:sp>
      </p:grpSp>
      <p:grpSp>
        <p:nvGrpSpPr>
          <p:cNvPr id="11" name="Group 11"/>
          <p:cNvGrpSpPr/>
          <p:nvPr/>
        </p:nvGrpSpPr>
        <p:grpSpPr>
          <a:xfrm>
            <a:off x="0" y="7254052"/>
            <a:ext cx="18288000" cy="3032948"/>
            <a:chOff x="0" y="0"/>
            <a:chExt cx="4816593" cy="798801"/>
          </a:xfrm>
        </p:grpSpPr>
        <p:sp>
          <p:nvSpPr>
            <p:cNvPr id="12" name="Freeform 12"/>
            <p:cNvSpPr/>
            <p:nvPr/>
          </p:nvSpPr>
          <p:spPr>
            <a:xfrm>
              <a:off x="0" y="0"/>
              <a:ext cx="4816592" cy="798801"/>
            </a:xfrm>
            <a:custGeom>
              <a:avLst/>
              <a:gdLst/>
              <a:ahLst/>
              <a:cxnLst/>
              <a:rect l="l" t="t" r="r" b="b"/>
              <a:pathLst>
                <a:path w="4816592" h="798801">
                  <a:moveTo>
                    <a:pt x="21590" y="0"/>
                  </a:moveTo>
                  <a:lnTo>
                    <a:pt x="4795002" y="0"/>
                  </a:lnTo>
                  <a:cubicBezTo>
                    <a:pt x="4800728" y="0"/>
                    <a:pt x="4806220" y="2275"/>
                    <a:pt x="4810269" y="6324"/>
                  </a:cubicBezTo>
                  <a:cubicBezTo>
                    <a:pt x="4814318" y="10372"/>
                    <a:pt x="4816592" y="15864"/>
                    <a:pt x="4816592" y="21590"/>
                  </a:cubicBezTo>
                  <a:lnTo>
                    <a:pt x="4816592" y="777211"/>
                  </a:lnTo>
                  <a:cubicBezTo>
                    <a:pt x="4816592" y="789135"/>
                    <a:pt x="4806926" y="798801"/>
                    <a:pt x="4795002" y="798801"/>
                  </a:cubicBezTo>
                  <a:lnTo>
                    <a:pt x="21590" y="798801"/>
                  </a:lnTo>
                  <a:cubicBezTo>
                    <a:pt x="15864" y="798801"/>
                    <a:pt x="10372" y="796526"/>
                    <a:pt x="6324" y="792478"/>
                  </a:cubicBezTo>
                  <a:cubicBezTo>
                    <a:pt x="2275" y="788429"/>
                    <a:pt x="0" y="782937"/>
                    <a:pt x="0" y="777211"/>
                  </a:cubicBezTo>
                  <a:lnTo>
                    <a:pt x="0" y="21590"/>
                  </a:lnTo>
                  <a:cubicBezTo>
                    <a:pt x="0" y="9666"/>
                    <a:pt x="9666" y="0"/>
                    <a:pt x="21590" y="0"/>
                  </a:cubicBezTo>
                  <a:close/>
                </a:path>
              </a:pathLst>
            </a:custGeom>
            <a:solidFill>
              <a:srgbClr val="DCE2EB"/>
            </a:solidFill>
          </p:spPr>
        </p:sp>
        <p:sp>
          <p:nvSpPr>
            <p:cNvPr id="13" name="TextBox 13"/>
            <p:cNvSpPr txBox="1"/>
            <p:nvPr/>
          </p:nvSpPr>
          <p:spPr>
            <a:xfrm>
              <a:off x="0" y="-38100"/>
              <a:ext cx="4816593" cy="836901"/>
            </a:xfrm>
            <a:prstGeom prst="rect">
              <a:avLst/>
            </a:prstGeom>
          </p:spPr>
          <p:txBody>
            <a:bodyPr lIns="50800" tIns="50800" rIns="50800" bIns="50800" rtlCol="0" anchor="ctr"/>
            <a:lstStyle/>
            <a:p>
              <a:pPr algn="ctr">
                <a:lnSpc>
                  <a:spcPts val="2591"/>
                </a:lnSpc>
              </a:pPr>
              <a:endParaRPr/>
            </a:p>
          </p:txBody>
        </p:sp>
      </p:grpSp>
      <p:sp>
        <p:nvSpPr>
          <p:cNvPr id="14" name="TextBox 14"/>
          <p:cNvSpPr txBox="1"/>
          <p:nvPr/>
        </p:nvSpPr>
        <p:spPr>
          <a:xfrm>
            <a:off x="1028700" y="2496183"/>
            <a:ext cx="7448140" cy="995379"/>
          </a:xfrm>
          <a:prstGeom prst="rect">
            <a:avLst/>
          </a:prstGeom>
        </p:spPr>
        <p:txBody>
          <a:bodyPr lIns="0" tIns="0" rIns="0" bIns="0" rtlCol="0" anchor="t">
            <a:spAutoFit/>
          </a:bodyPr>
          <a:lstStyle/>
          <a:p>
            <a:pPr algn="just">
              <a:lnSpc>
                <a:spcPts val="8136"/>
              </a:lnSpc>
              <a:spcBef>
                <a:spcPct val="0"/>
              </a:spcBef>
            </a:pPr>
            <a:r>
              <a:rPr lang="en-US" sz="5811" spc="-337">
                <a:solidFill>
                  <a:srgbClr val="101B40"/>
                </a:solidFill>
                <a:latin typeface="Montserrat"/>
                <a:ea typeface="Montserrat"/>
                <a:cs typeface="Montserrat"/>
                <a:sym typeface="Montserrat"/>
              </a:rPr>
              <a:t>Tools &amp; Libraries</a:t>
            </a:r>
          </a:p>
        </p:txBody>
      </p:sp>
      <p:sp>
        <p:nvSpPr>
          <p:cNvPr id="15" name="TextBox 15"/>
          <p:cNvSpPr txBox="1"/>
          <p:nvPr/>
        </p:nvSpPr>
        <p:spPr>
          <a:xfrm>
            <a:off x="469296" y="4239738"/>
            <a:ext cx="8448912" cy="4881567"/>
          </a:xfrm>
          <a:prstGeom prst="rect">
            <a:avLst/>
          </a:prstGeom>
        </p:spPr>
        <p:txBody>
          <a:bodyPr lIns="0" tIns="0" rIns="0" bIns="0" rtlCol="0" anchor="t">
            <a:spAutoFit/>
          </a:bodyPr>
          <a:lstStyle/>
          <a:p>
            <a:pPr marL="786206" lvl="1" indent="-393103" algn="just">
              <a:lnSpc>
                <a:spcPts val="5935"/>
              </a:lnSpc>
              <a:buFont typeface="Arial"/>
              <a:buChar char="•"/>
            </a:pPr>
            <a:r>
              <a:rPr lang="en-US" sz="3641" b="1" spc="-211">
                <a:solidFill>
                  <a:srgbClr val="101B40"/>
                </a:solidFill>
                <a:latin typeface="Montserrat Bold"/>
                <a:ea typeface="Montserrat Bold"/>
                <a:cs typeface="Montserrat Bold"/>
                <a:sym typeface="Montserrat Bold"/>
              </a:rPr>
              <a:t>Python</a:t>
            </a:r>
          </a:p>
          <a:p>
            <a:pPr marL="786206" lvl="1" indent="-393103" algn="just">
              <a:lnSpc>
                <a:spcPts val="5935"/>
              </a:lnSpc>
              <a:buFont typeface="Arial"/>
              <a:buChar char="•"/>
            </a:pPr>
            <a:r>
              <a:rPr lang="en-US" sz="3641" b="1" spc="-211">
                <a:solidFill>
                  <a:srgbClr val="101B40"/>
                </a:solidFill>
                <a:latin typeface="Montserrat Bold"/>
                <a:ea typeface="Montserrat Bold"/>
                <a:cs typeface="Montserrat Bold"/>
                <a:sym typeface="Montserrat Bold"/>
              </a:rPr>
              <a:t>NumPy (Numerical Computation)</a:t>
            </a:r>
          </a:p>
          <a:p>
            <a:pPr marL="786206" lvl="1" indent="-393103" algn="just">
              <a:lnSpc>
                <a:spcPts val="5935"/>
              </a:lnSpc>
              <a:buFont typeface="Arial"/>
              <a:buChar char="•"/>
            </a:pPr>
            <a:r>
              <a:rPr lang="en-US" sz="3641" b="1" spc="-211">
                <a:solidFill>
                  <a:srgbClr val="101B40"/>
                </a:solidFill>
                <a:latin typeface="Montserrat Bold"/>
                <a:ea typeface="Montserrat Bold"/>
                <a:cs typeface="Montserrat Bold"/>
                <a:sym typeface="Montserrat Bold"/>
              </a:rPr>
              <a:t>Pandas (Data Processing)</a:t>
            </a:r>
          </a:p>
          <a:p>
            <a:pPr marL="786206" lvl="1" indent="-393103" algn="just">
              <a:lnSpc>
                <a:spcPts val="5935"/>
              </a:lnSpc>
              <a:buFont typeface="Arial"/>
              <a:buChar char="•"/>
            </a:pPr>
            <a:r>
              <a:rPr lang="en-US" sz="3641" b="1" spc="-211">
                <a:solidFill>
                  <a:srgbClr val="101B40"/>
                </a:solidFill>
                <a:latin typeface="Montserrat Bold"/>
                <a:ea typeface="Montserrat Bold"/>
                <a:cs typeface="Montserrat Bold"/>
                <a:sym typeface="Montserrat Bold"/>
              </a:rPr>
              <a:t>Scikit-learn (ML Models)</a:t>
            </a:r>
          </a:p>
          <a:p>
            <a:pPr marL="786206" lvl="1" indent="-393103" algn="just">
              <a:lnSpc>
                <a:spcPts val="5935"/>
              </a:lnSpc>
              <a:buFont typeface="Arial"/>
              <a:buChar char="•"/>
            </a:pPr>
            <a:r>
              <a:rPr lang="en-US" sz="3641" b="1" spc="-211">
                <a:solidFill>
                  <a:srgbClr val="101B40"/>
                </a:solidFill>
                <a:latin typeface="Montserrat Bold"/>
                <a:ea typeface="Montserrat Bold"/>
                <a:cs typeface="Montserrat Bold"/>
                <a:sym typeface="Montserrat Bold"/>
              </a:rPr>
              <a:t>Matplotlib / Seaborn (Visualization)</a:t>
            </a:r>
          </a:p>
          <a:p>
            <a:pPr marL="786206" lvl="1" indent="-393103" algn="just">
              <a:lnSpc>
                <a:spcPts val="5935"/>
              </a:lnSpc>
              <a:buFont typeface="Arial"/>
              <a:buChar char="•"/>
            </a:pPr>
            <a:r>
              <a:rPr lang="en-US" sz="3641" b="1" spc="-211">
                <a:solidFill>
                  <a:srgbClr val="101B40"/>
                </a:solidFill>
                <a:latin typeface="Montserrat Bold"/>
                <a:ea typeface="Montserrat Bold"/>
                <a:cs typeface="Montserrat Bold"/>
                <a:sym typeface="Montserrat Bold"/>
              </a:rPr>
              <a:t>Jupyter Notebook</a:t>
            </a:r>
          </a:p>
          <a:p>
            <a:pPr algn="just">
              <a:lnSpc>
                <a:spcPts val="2325"/>
              </a:lnSpc>
            </a:pPr>
            <a:endParaRPr lang="en-US" sz="3641" b="1" spc="-211">
              <a:solidFill>
                <a:srgbClr val="101B40"/>
              </a:solidFill>
              <a:latin typeface="Montserrat Bold"/>
              <a:ea typeface="Montserrat Bold"/>
              <a:cs typeface="Montserrat Bold"/>
              <a:sym typeface="Montserrat Bold"/>
            </a:endParaRPr>
          </a:p>
        </p:txBody>
      </p:sp>
      <p:sp>
        <p:nvSpPr>
          <p:cNvPr id="16" name="Freeform 16"/>
          <p:cNvSpPr/>
          <p:nvPr/>
        </p:nvSpPr>
        <p:spPr>
          <a:xfrm>
            <a:off x="10498499" y="1954177"/>
            <a:ext cx="2770529" cy="2770529"/>
          </a:xfrm>
          <a:custGeom>
            <a:avLst/>
            <a:gdLst/>
            <a:ahLst/>
            <a:cxnLst/>
            <a:rect l="l" t="t" r="r" b="b"/>
            <a:pathLst>
              <a:path w="2770529" h="2770529">
                <a:moveTo>
                  <a:pt x="0" y="0"/>
                </a:moveTo>
                <a:lnTo>
                  <a:pt x="2770528" y="0"/>
                </a:lnTo>
                <a:lnTo>
                  <a:pt x="2770528" y="2770529"/>
                </a:lnTo>
                <a:lnTo>
                  <a:pt x="0" y="27705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Freeform 17"/>
          <p:cNvSpPr/>
          <p:nvPr/>
        </p:nvSpPr>
        <p:spPr>
          <a:xfrm>
            <a:off x="8989858" y="4031834"/>
            <a:ext cx="4279169" cy="5226466"/>
          </a:xfrm>
          <a:custGeom>
            <a:avLst/>
            <a:gdLst/>
            <a:ahLst/>
            <a:cxnLst/>
            <a:rect l="l" t="t" r="r" b="b"/>
            <a:pathLst>
              <a:path w="4279169" h="5226466">
                <a:moveTo>
                  <a:pt x="0" y="0"/>
                </a:moveTo>
                <a:lnTo>
                  <a:pt x="4279169" y="0"/>
                </a:lnTo>
                <a:lnTo>
                  <a:pt x="4279169" y="5226466"/>
                </a:lnTo>
                <a:lnTo>
                  <a:pt x="0" y="5226466"/>
                </a:lnTo>
                <a:lnTo>
                  <a:pt x="0" y="0"/>
                </a:lnTo>
                <a:close/>
              </a:path>
            </a:pathLst>
          </a:custGeom>
          <a:blipFill>
            <a:blip r:embed="rId6"/>
            <a:stretch>
              <a:fillRect/>
            </a:stretch>
          </a:blipFill>
        </p:spPr>
      </p:sp>
      <p:sp>
        <p:nvSpPr>
          <p:cNvPr id="18" name="TextBox 18"/>
          <p:cNvSpPr txBox="1"/>
          <p:nvPr/>
        </p:nvSpPr>
        <p:spPr>
          <a:xfrm>
            <a:off x="13442157" y="2218118"/>
            <a:ext cx="3997223" cy="3169758"/>
          </a:xfrm>
          <a:prstGeom prst="rect">
            <a:avLst/>
          </a:prstGeom>
        </p:spPr>
        <p:txBody>
          <a:bodyPr lIns="0" tIns="0" rIns="0" bIns="0" rtlCol="0" anchor="t">
            <a:spAutoFit/>
          </a:bodyPr>
          <a:lstStyle/>
          <a:p>
            <a:pPr algn="just">
              <a:lnSpc>
                <a:spcPts val="2829"/>
              </a:lnSpc>
            </a:pPr>
            <a:r>
              <a:rPr lang="en-US" sz="2281" spc="-146">
                <a:solidFill>
                  <a:srgbClr val="000000"/>
                </a:solidFill>
                <a:latin typeface="Montserrat"/>
                <a:ea typeface="Montserrat"/>
                <a:cs typeface="Montserrat"/>
                <a:sym typeface="Montserrat"/>
              </a:rPr>
              <a:t>AI thrives on data. Companies collect and analyze vast amounts of information to train AI models. Data-driven strategies allow businesses to make smarter decisions, uncover hidden insights, and innovate faster than ever before.</a:t>
            </a:r>
          </a:p>
        </p:txBody>
      </p:sp>
      <p:sp>
        <p:nvSpPr>
          <p:cNvPr id="19" name="Freeform 19"/>
          <p:cNvSpPr/>
          <p:nvPr/>
        </p:nvSpPr>
        <p:spPr>
          <a:xfrm>
            <a:off x="14955259" y="6173734"/>
            <a:ext cx="2160637" cy="2160637"/>
          </a:xfrm>
          <a:custGeom>
            <a:avLst/>
            <a:gdLst/>
            <a:ahLst/>
            <a:cxnLst/>
            <a:rect l="l" t="t" r="r" b="b"/>
            <a:pathLst>
              <a:path w="2160637" h="2160637">
                <a:moveTo>
                  <a:pt x="0" y="0"/>
                </a:moveTo>
                <a:lnTo>
                  <a:pt x="2160637" y="0"/>
                </a:lnTo>
                <a:lnTo>
                  <a:pt x="2160637" y="2160636"/>
                </a:lnTo>
                <a:lnTo>
                  <a:pt x="0" y="216063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0" name="TextBox 20"/>
          <p:cNvSpPr txBox="1"/>
          <p:nvPr/>
        </p:nvSpPr>
        <p:spPr>
          <a:xfrm>
            <a:off x="1441146" y="734084"/>
            <a:ext cx="1888114" cy="985348"/>
          </a:xfrm>
          <a:prstGeom prst="rect">
            <a:avLst/>
          </a:prstGeom>
        </p:spPr>
        <p:txBody>
          <a:bodyPr lIns="0" tIns="0" rIns="0" bIns="0" rtlCol="0" anchor="t">
            <a:spAutoFit/>
          </a:bodyPr>
          <a:lstStyle/>
          <a:p>
            <a:pPr algn="l">
              <a:lnSpc>
                <a:spcPts val="2562"/>
              </a:lnSpc>
            </a:pPr>
            <a:r>
              <a:rPr lang="en-US" sz="2351" b="1" spc="4">
                <a:solidFill>
                  <a:srgbClr val="101B40"/>
                </a:solidFill>
                <a:latin typeface="Montserrat Bold"/>
                <a:ea typeface="Montserrat Bold"/>
                <a:cs typeface="Montserrat Bold"/>
                <a:sym typeface="Montserrat Bold"/>
              </a:rPr>
              <a:t>THINK</a:t>
            </a:r>
          </a:p>
          <a:p>
            <a:pPr algn="l">
              <a:lnSpc>
                <a:spcPts val="2562"/>
              </a:lnSpc>
            </a:pPr>
            <a:r>
              <a:rPr lang="en-US" sz="2351" b="1" spc="4">
                <a:solidFill>
                  <a:srgbClr val="101B40"/>
                </a:solidFill>
                <a:latin typeface="Montserrat Bold"/>
                <a:ea typeface="Montserrat Bold"/>
                <a:cs typeface="Montserrat Bold"/>
                <a:sym typeface="Montserrat Bold"/>
              </a:rPr>
              <a:t>      FUTURE </a:t>
            </a:r>
          </a:p>
          <a:p>
            <a:pPr marL="0" lvl="0" indent="0" algn="l">
              <a:lnSpc>
                <a:spcPts val="2562"/>
              </a:lnSpc>
            </a:pPr>
            <a:endParaRPr lang="en-US" sz="2351" b="1" spc="4">
              <a:solidFill>
                <a:srgbClr val="101B40"/>
              </a:solidFill>
              <a:latin typeface="Montserrat Bold"/>
              <a:ea typeface="Montserrat Bold"/>
              <a:cs typeface="Montserrat Bold"/>
              <a:sym typeface="Montserrat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350265" y="473132"/>
            <a:ext cx="17587469" cy="9603920"/>
            <a:chOff x="0" y="0"/>
            <a:chExt cx="4632091" cy="2529427"/>
          </a:xfrm>
        </p:grpSpPr>
        <p:sp>
          <p:nvSpPr>
            <p:cNvPr id="3" name="Freeform 3"/>
            <p:cNvSpPr/>
            <p:nvPr/>
          </p:nvSpPr>
          <p:spPr>
            <a:xfrm>
              <a:off x="0" y="0"/>
              <a:ext cx="4632091" cy="2529427"/>
            </a:xfrm>
            <a:custGeom>
              <a:avLst/>
              <a:gdLst/>
              <a:ahLst/>
              <a:cxnLst/>
              <a:rect l="l" t="t" r="r" b="b"/>
              <a:pathLst>
                <a:path w="4632091" h="2529427">
                  <a:moveTo>
                    <a:pt x="22450" y="0"/>
                  </a:moveTo>
                  <a:lnTo>
                    <a:pt x="4609641" y="0"/>
                  </a:lnTo>
                  <a:cubicBezTo>
                    <a:pt x="4615595" y="0"/>
                    <a:pt x="4621305" y="2365"/>
                    <a:pt x="4625515" y="6575"/>
                  </a:cubicBezTo>
                  <a:cubicBezTo>
                    <a:pt x="4629725" y="10786"/>
                    <a:pt x="4632091" y="16496"/>
                    <a:pt x="4632091" y="22450"/>
                  </a:cubicBezTo>
                  <a:lnTo>
                    <a:pt x="4632091" y="2506977"/>
                  </a:lnTo>
                  <a:cubicBezTo>
                    <a:pt x="4632091" y="2519376"/>
                    <a:pt x="4622039" y="2529427"/>
                    <a:pt x="4609641" y="2529427"/>
                  </a:cubicBezTo>
                  <a:lnTo>
                    <a:pt x="22450" y="2529427"/>
                  </a:lnTo>
                  <a:cubicBezTo>
                    <a:pt x="10051" y="2529427"/>
                    <a:pt x="0" y="2519376"/>
                    <a:pt x="0" y="2506977"/>
                  </a:cubicBezTo>
                  <a:lnTo>
                    <a:pt x="0" y="22450"/>
                  </a:lnTo>
                  <a:cubicBezTo>
                    <a:pt x="0" y="10051"/>
                    <a:pt x="10051" y="0"/>
                    <a:pt x="22450" y="0"/>
                  </a:cubicBezTo>
                  <a:close/>
                </a:path>
              </a:pathLst>
            </a:custGeom>
            <a:solidFill>
              <a:srgbClr val="DCE2EB"/>
            </a:solidFill>
          </p:spPr>
        </p:sp>
        <p:sp>
          <p:nvSpPr>
            <p:cNvPr id="4" name="TextBox 4"/>
            <p:cNvSpPr txBox="1"/>
            <p:nvPr/>
          </p:nvSpPr>
          <p:spPr>
            <a:xfrm>
              <a:off x="0" y="-38100"/>
              <a:ext cx="4632091" cy="2567527"/>
            </a:xfrm>
            <a:prstGeom prst="rect">
              <a:avLst/>
            </a:prstGeom>
          </p:spPr>
          <p:txBody>
            <a:bodyPr lIns="50800" tIns="50800" rIns="50800" bIns="50800" rtlCol="0" anchor="ctr"/>
            <a:lstStyle/>
            <a:p>
              <a:pPr algn="ctr">
                <a:lnSpc>
                  <a:spcPts val="2591"/>
                </a:lnSpc>
              </a:pPr>
              <a:endParaRPr/>
            </a:p>
          </p:txBody>
        </p:sp>
      </p:grpSp>
      <p:grpSp>
        <p:nvGrpSpPr>
          <p:cNvPr id="5" name="Group 5"/>
          <p:cNvGrpSpPr/>
          <p:nvPr/>
        </p:nvGrpSpPr>
        <p:grpSpPr>
          <a:xfrm>
            <a:off x="6592555" y="762000"/>
            <a:ext cx="7286365" cy="814592"/>
            <a:chOff x="0" y="0"/>
            <a:chExt cx="1919043" cy="214543"/>
          </a:xfrm>
        </p:grpSpPr>
        <p:sp>
          <p:nvSpPr>
            <p:cNvPr id="6" name="Freeform 6"/>
            <p:cNvSpPr/>
            <p:nvPr/>
          </p:nvSpPr>
          <p:spPr>
            <a:xfrm>
              <a:off x="0" y="0"/>
              <a:ext cx="1919043" cy="214543"/>
            </a:xfrm>
            <a:custGeom>
              <a:avLst/>
              <a:gdLst/>
              <a:ahLst/>
              <a:cxnLst/>
              <a:rect l="l" t="t" r="r" b="b"/>
              <a:pathLst>
                <a:path w="1919043" h="214543">
                  <a:moveTo>
                    <a:pt x="106252" y="0"/>
                  </a:moveTo>
                  <a:lnTo>
                    <a:pt x="1812790" y="0"/>
                  </a:lnTo>
                  <a:cubicBezTo>
                    <a:pt x="1871472" y="0"/>
                    <a:pt x="1919043" y="47571"/>
                    <a:pt x="1919043" y="106252"/>
                  </a:cubicBezTo>
                  <a:lnTo>
                    <a:pt x="1919043" y="108290"/>
                  </a:lnTo>
                  <a:cubicBezTo>
                    <a:pt x="1919043" y="166972"/>
                    <a:pt x="1871472" y="214543"/>
                    <a:pt x="1812790" y="214543"/>
                  </a:cubicBezTo>
                  <a:lnTo>
                    <a:pt x="106252" y="214543"/>
                  </a:lnTo>
                  <a:cubicBezTo>
                    <a:pt x="47571" y="214543"/>
                    <a:pt x="0" y="166972"/>
                    <a:pt x="0" y="108290"/>
                  </a:cubicBezTo>
                  <a:lnTo>
                    <a:pt x="0" y="106252"/>
                  </a:lnTo>
                  <a:cubicBezTo>
                    <a:pt x="0" y="47571"/>
                    <a:pt x="47571" y="0"/>
                    <a:pt x="106252" y="0"/>
                  </a:cubicBezTo>
                  <a:close/>
                </a:path>
              </a:pathLst>
            </a:custGeom>
            <a:ln w="38100" cap="rnd">
              <a:solidFill>
                <a:srgbClr val="101B40"/>
              </a:solidFill>
              <a:prstDash val="solid"/>
              <a:round/>
            </a:ln>
          </p:spPr>
        </p:sp>
        <p:sp>
          <p:nvSpPr>
            <p:cNvPr id="7" name="TextBox 7"/>
            <p:cNvSpPr txBox="1"/>
            <p:nvPr/>
          </p:nvSpPr>
          <p:spPr>
            <a:xfrm>
              <a:off x="0" y="-38100"/>
              <a:ext cx="1919043" cy="252643"/>
            </a:xfrm>
            <a:prstGeom prst="rect">
              <a:avLst/>
            </a:prstGeom>
          </p:spPr>
          <p:txBody>
            <a:bodyPr lIns="50800" tIns="50800" rIns="50800" bIns="50800" rtlCol="0" anchor="ctr"/>
            <a:lstStyle/>
            <a:p>
              <a:pPr algn="ctr">
                <a:lnSpc>
                  <a:spcPts val="2871"/>
                </a:lnSpc>
              </a:pPr>
              <a:endParaRPr/>
            </a:p>
          </p:txBody>
        </p:sp>
      </p:grpSp>
      <p:grpSp>
        <p:nvGrpSpPr>
          <p:cNvPr id="8" name="Group 8"/>
          <p:cNvGrpSpPr/>
          <p:nvPr/>
        </p:nvGrpSpPr>
        <p:grpSpPr>
          <a:xfrm>
            <a:off x="6687294" y="851530"/>
            <a:ext cx="7096886" cy="636626"/>
            <a:chOff x="0" y="0"/>
            <a:chExt cx="1869139" cy="167671"/>
          </a:xfrm>
        </p:grpSpPr>
        <p:sp>
          <p:nvSpPr>
            <p:cNvPr id="9" name="Freeform 9"/>
            <p:cNvSpPr/>
            <p:nvPr/>
          </p:nvSpPr>
          <p:spPr>
            <a:xfrm>
              <a:off x="0" y="0"/>
              <a:ext cx="1869139" cy="167671"/>
            </a:xfrm>
            <a:custGeom>
              <a:avLst/>
              <a:gdLst/>
              <a:ahLst/>
              <a:cxnLst/>
              <a:rect l="l" t="t" r="r" b="b"/>
              <a:pathLst>
                <a:path w="1869139" h="167671">
                  <a:moveTo>
                    <a:pt x="83835" y="0"/>
                  </a:moveTo>
                  <a:lnTo>
                    <a:pt x="1785303" y="0"/>
                  </a:lnTo>
                  <a:cubicBezTo>
                    <a:pt x="1831604" y="0"/>
                    <a:pt x="1869139" y="37534"/>
                    <a:pt x="1869139" y="83835"/>
                  </a:cubicBezTo>
                  <a:lnTo>
                    <a:pt x="1869139" y="83835"/>
                  </a:lnTo>
                  <a:cubicBezTo>
                    <a:pt x="1869139" y="106070"/>
                    <a:pt x="1860306" y="127394"/>
                    <a:pt x="1844584" y="143116"/>
                  </a:cubicBezTo>
                  <a:cubicBezTo>
                    <a:pt x="1828862" y="158838"/>
                    <a:pt x="1807538" y="167671"/>
                    <a:pt x="1785303" y="167671"/>
                  </a:cubicBezTo>
                  <a:lnTo>
                    <a:pt x="83835" y="167671"/>
                  </a:lnTo>
                  <a:cubicBezTo>
                    <a:pt x="37534" y="167671"/>
                    <a:pt x="0" y="130137"/>
                    <a:pt x="0" y="83835"/>
                  </a:cubicBezTo>
                  <a:lnTo>
                    <a:pt x="0" y="83835"/>
                  </a:lnTo>
                  <a:cubicBezTo>
                    <a:pt x="0" y="37534"/>
                    <a:pt x="37534" y="0"/>
                    <a:pt x="83835" y="0"/>
                  </a:cubicBezTo>
                  <a:close/>
                </a:path>
              </a:pathLst>
            </a:custGeom>
            <a:solidFill>
              <a:srgbClr val="101B40"/>
            </a:solidFill>
            <a:ln cap="rnd">
              <a:noFill/>
              <a:prstDash val="solid"/>
              <a:round/>
            </a:ln>
          </p:spPr>
        </p:sp>
        <p:sp>
          <p:nvSpPr>
            <p:cNvPr id="10" name="TextBox 10"/>
            <p:cNvSpPr txBox="1"/>
            <p:nvPr/>
          </p:nvSpPr>
          <p:spPr>
            <a:xfrm>
              <a:off x="0" y="-38100"/>
              <a:ext cx="1869139" cy="205771"/>
            </a:xfrm>
            <a:prstGeom prst="rect">
              <a:avLst/>
            </a:prstGeom>
          </p:spPr>
          <p:txBody>
            <a:bodyPr lIns="50800" tIns="50800" rIns="50800" bIns="50800" rtlCol="0" anchor="ctr"/>
            <a:lstStyle/>
            <a:p>
              <a:pPr algn="ctr">
                <a:lnSpc>
                  <a:spcPts val="2871"/>
                </a:lnSpc>
              </a:pPr>
              <a:endParaRPr/>
            </a:p>
          </p:txBody>
        </p:sp>
      </p:grpSp>
      <p:sp>
        <p:nvSpPr>
          <p:cNvPr id="11" name="Freeform 11"/>
          <p:cNvSpPr/>
          <p:nvPr/>
        </p:nvSpPr>
        <p:spPr>
          <a:xfrm>
            <a:off x="16736419" y="924288"/>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12" name="Group 12"/>
          <p:cNvGrpSpPr/>
          <p:nvPr/>
        </p:nvGrpSpPr>
        <p:grpSpPr>
          <a:xfrm>
            <a:off x="16465001" y="8346801"/>
            <a:ext cx="1822999" cy="182299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5" name="Group 15"/>
          <p:cNvGrpSpPr/>
          <p:nvPr/>
        </p:nvGrpSpPr>
        <p:grpSpPr>
          <a:xfrm>
            <a:off x="17035435" y="8917235"/>
            <a:ext cx="682130" cy="68213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8" name="Group 18"/>
          <p:cNvGrpSpPr/>
          <p:nvPr/>
        </p:nvGrpSpPr>
        <p:grpSpPr>
          <a:xfrm>
            <a:off x="12915230" y="2864397"/>
            <a:ext cx="4693678" cy="3123297"/>
            <a:chOff x="0" y="0"/>
            <a:chExt cx="910838" cy="606096"/>
          </a:xfrm>
        </p:grpSpPr>
        <p:sp>
          <p:nvSpPr>
            <p:cNvPr id="19" name="Freeform 19"/>
            <p:cNvSpPr/>
            <p:nvPr/>
          </p:nvSpPr>
          <p:spPr>
            <a:xfrm>
              <a:off x="0" y="0"/>
              <a:ext cx="910838" cy="606096"/>
            </a:xfrm>
            <a:custGeom>
              <a:avLst/>
              <a:gdLst/>
              <a:ahLst/>
              <a:cxnLst/>
              <a:rect l="l" t="t" r="r" b="b"/>
              <a:pathLst>
                <a:path w="910838" h="606096">
                  <a:moveTo>
                    <a:pt x="52782" y="0"/>
                  </a:moveTo>
                  <a:lnTo>
                    <a:pt x="858056" y="0"/>
                  </a:lnTo>
                  <a:cubicBezTo>
                    <a:pt x="872055" y="0"/>
                    <a:pt x="885480" y="5561"/>
                    <a:pt x="895379" y="15459"/>
                  </a:cubicBezTo>
                  <a:cubicBezTo>
                    <a:pt x="905277" y="25358"/>
                    <a:pt x="910838" y="38783"/>
                    <a:pt x="910838" y="52782"/>
                  </a:cubicBezTo>
                  <a:lnTo>
                    <a:pt x="910838" y="553314"/>
                  </a:lnTo>
                  <a:cubicBezTo>
                    <a:pt x="910838" y="567313"/>
                    <a:pt x="905277" y="580738"/>
                    <a:pt x="895379" y="590636"/>
                  </a:cubicBezTo>
                  <a:cubicBezTo>
                    <a:pt x="885480" y="600535"/>
                    <a:pt x="872055" y="606096"/>
                    <a:pt x="858056" y="606096"/>
                  </a:cubicBezTo>
                  <a:lnTo>
                    <a:pt x="52782" y="606096"/>
                  </a:lnTo>
                  <a:cubicBezTo>
                    <a:pt x="38783" y="606096"/>
                    <a:pt x="25358" y="600535"/>
                    <a:pt x="15459" y="590636"/>
                  </a:cubicBezTo>
                  <a:cubicBezTo>
                    <a:pt x="5561" y="580738"/>
                    <a:pt x="0" y="567313"/>
                    <a:pt x="0" y="553314"/>
                  </a:cubicBezTo>
                  <a:lnTo>
                    <a:pt x="0" y="52782"/>
                  </a:lnTo>
                  <a:cubicBezTo>
                    <a:pt x="0" y="38783"/>
                    <a:pt x="5561" y="25358"/>
                    <a:pt x="15459" y="15459"/>
                  </a:cubicBezTo>
                  <a:cubicBezTo>
                    <a:pt x="25358" y="5561"/>
                    <a:pt x="38783" y="0"/>
                    <a:pt x="52782" y="0"/>
                  </a:cubicBezTo>
                  <a:close/>
                </a:path>
              </a:pathLst>
            </a:custGeom>
            <a:blipFill>
              <a:blip r:embed="rId4"/>
              <a:stretch>
                <a:fillRect l="-9149" r="-9149"/>
              </a:stretch>
            </a:blipFill>
          </p:spPr>
        </p:sp>
      </p:grpSp>
      <p:sp>
        <p:nvSpPr>
          <p:cNvPr id="20" name="TextBox 20"/>
          <p:cNvSpPr txBox="1"/>
          <p:nvPr/>
        </p:nvSpPr>
        <p:spPr>
          <a:xfrm>
            <a:off x="6969701" y="922193"/>
            <a:ext cx="6479860" cy="456531"/>
          </a:xfrm>
          <a:prstGeom prst="rect">
            <a:avLst/>
          </a:prstGeom>
        </p:spPr>
        <p:txBody>
          <a:bodyPr lIns="0" tIns="0" rIns="0" bIns="0" rtlCol="0" anchor="t">
            <a:spAutoFit/>
          </a:bodyPr>
          <a:lstStyle/>
          <a:p>
            <a:pPr marL="0" lvl="0" indent="0" algn="ctr">
              <a:lnSpc>
                <a:spcPts val="3711"/>
              </a:lnSpc>
              <a:spcBef>
                <a:spcPct val="0"/>
              </a:spcBef>
            </a:pPr>
            <a:r>
              <a:rPr lang="en-US" sz="2651" b="1" spc="5">
                <a:solidFill>
                  <a:srgbClr val="F4F4F4"/>
                </a:solidFill>
                <a:latin typeface="Montserrat Bold"/>
                <a:ea typeface="Montserrat Bold"/>
                <a:cs typeface="Montserrat Bold"/>
                <a:sym typeface="Montserrat Bold"/>
              </a:rPr>
              <a:t>MACHINE LEARNING WORKFLOW</a:t>
            </a:r>
          </a:p>
        </p:txBody>
      </p:sp>
      <p:sp>
        <p:nvSpPr>
          <p:cNvPr id="21" name="TextBox 21"/>
          <p:cNvSpPr txBox="1"/>
          <p:nvPr/>
        </p:nvSpPr>
        <p:spPr>
          <a:xfrm>
            <a:off x="1493296" y="6942442"/>
            <a:ext cx="5846016" cy="2586702"/>
          </a:xfrm>
          <a:prstGeom prst="rect">
            <a:avLst/>
          </a:prstGeom>
        </p:spPr>
        <p:txBody>
          <a:bodyPr lIns="0" tIns="0" rIns="0" bIns="0" rtlCol="0" anchor="t">
            <a:spAutoFit/>
          </a:bodyPr>
          <a:lstStyle/>
          <a:p>
            <a:pPr algn="just">
              <a:lnSpc>
                <a:spcPts val="2985"/>
              </a:lnSpc>
            </a:pPr>
            <a:r>
              <a:rPr lang="en-US" sz="2407" spc="-154">
                <a:solidFill>
                  <a:srgbClr val="000000"/>
                </a:solidFill>
                <a:latin typeface="Montserrat"/>
                <a:ea typeface="Montserrat"/>
                <a:cs typeface="Montserrat"/>
                <a:sym typeface="Montserrat"/>
              </a:rPr>
              <a:t>Businesses are using AI to create more personalized, responsive, and engaging customer experiences. Chatbots, virtual assistants, and recommendation engines are helping brands stay connected to customers 24/7, enhancing loyalty and boosting sales.</a:t>
            </a:r>
          </a:p>
        </p:txBody>
      </p:sp>
      <p:sp>
        <p:nvSpPr>
          <p:cNvPr id="22" name="TextBox 22"/>
          <p:cNvSpPr txBox="1"/>
          <p:nvPr/>
        </p:nvSpPr>
        <p:spPr>
          <a:xfrm>
            <a:off x="1204558" y="2235974"/>
            <a:ext cx="9164670" cy="954240"/>
          </a:xfrm>
          <a:prstGeom prst="rect">
            <a:avLst/>
          </a:prstGeom>
        </p:spPr>
        <p:txBody>
          <a:bodyPr lIns="0" tIns="0" rIns="0" bIns="0" rtlCol="0" anchor="t">
            <a:spAutoFit/>
          </a:bodyPr>
          <a:lstStyle/>
          <a:p>
            <a:pPr algn="just">
              <a:lnSpc>
                <a:spcPts val="7844"/>
              </a:lnSpc>
              <a:spcBef>
                <a:spcPct val="0"/>
              </a:spcBef>
            </a:pPr>
            <a:r>
              <a:rPr lang="en-US" sz="5603" spc="-324">
                <a:solidFill>
                  <a:srgbClr val="101B40"/>
                </a:solidFill>
                <a:latin typeface="Montserrat"/>
                <a:ea typeface="Montserrat"/>
                <a:cs typeface="Montserrat"/>
                <a:sym typeface="Montserrat"/>
              </a:rPr>
              <a:t>ML Pipeline</a:t>
            </a:r>
          </a:p>
        </p:txBody>
      </p:sp>
      <p:sp>
        <p:nvSpPr>
          <p:cNvPr id="23" name="AutoShape 23"/>
          <p:cNvSpPr/>
          <p:nvPr/>
        </p:nvSpPr>
        <p:spPr>
          <a:xfrm>
            <a:off x="2277899" y="4801580"/>
            <a:ext cx="4691802" cy="0"/>
          </a:xfrm>
          <a:prstGeom prst="line">
            <a:avLst/>
          </a:prstGeom>
          <a:ln w="38100" cap="flat">
            <a:solidFill>
              <a:srgbClr val="000000"/>
            </a:solidFill>
            <a:prstDash val="solid"/>
            <a:headEnd type="none" w="sm" len="sm"/>
            <a:tailEnd type="none" w="sm" len="sm"/>
          </a:ln>
        </p:spPr>
      </p:sp>
      <p:grpSp>
        <p:nvGrpSpPr>
          <p:cNvPr id="24" name="Group 24"/>
          <p:cNvGrpSpPr/>
          <p:nvPr/>
        </p:nvGrpSpPr>
        <p:grpSpPr>
          <a:xfrm>
            <a:off x="1285154" y="3623725"/>
            <a:ext cx="3011687" cy="2146996"/>
            <a:chOff x="0" y="0"/>
            <a:chExt cx="890306" cy="634689"/>
          </a:xfrm>
        </p:grpSpPr>
        <p:sp>
          <p:nvSpPr>
            <p:cNvPr id="25" name="Freeform 25"/>
            <p:cNvSpPr/>
            <p:nvPr/>
          </p:nvSpPr>
          <p:spPr>
            <a:xfrm>
              <a:off x="0" y="0"/>
              <a:ext cx="890306" cy="634689"/>
            </a:xfrm>
            <a:custGeom>
              <a:avLst/>
              <a:gdLst/>
              <a:ahLst/>
              <a:cxnLst/>
              <a:rect l="l" t="t" r="r" b="b"/>
              <a:pathLst>
                <a:path w="890306" h="634689">
                  <a:moveTo>
                    <a:pt x="131102" y="0"/>
                  </a:moveTo>
                  <a:lnTo>
                    <a:pt x="759204" y="0"/>
                  </a:lnTo>
                  <a:cubicBezTo>
                    <a:pt x="831610" y="0"/>
                    <a:pt x="890306" y="58696"/>
                    <a:pt x="890306" y="131102"/>
                  </a:cubicBezTo>
                  <a:lnTo>
                    <a:pt x="890306" y="503587"/>
                  </a:lnTo>
                  <a:cubicBezTo>
                    <a:pt x="890306" y="575993"/>
                    <a:pt x="831610" y="634689"/>
                    <a:pt x="759204" y="634689"/>
                  </a:cubicBezTo>
                  <a:lnTo>
                    <a:pt x="131102" y="634689"/>
                  </a:lnTo>
                  <a:cubicBezTo>
                    <a:pt x="58696" y="634689"/>
                    <a:pt x="0" y="575993"/>
                    <a:pt x="0" y="503587"/>
                  </a:cubicBezTo>
                  <a:lnTo>
                    <a:pt x="0" y="131102"/>
                  </a:lnTo>
                  <a:cubicBezTo>
                    <a:pt x="0" y="58696"/>
                    <a:pt x="58696" y="0"/>
                    <a:pt x="131102" y="0"/>
                  </a:cubicBezTo>
                  <a:close/>
                </a:path>
              </a:pathLst>
            </a:custGeom>
            <a:solidFill>
              <a:srgbClr val="8FA4C1"/>
            </a:solidFill>
          </p:spPr>
        </p:sp>
        <p:sp>
          <p:nvSpPr>
            <p:cNvPr id="26" name="TextBox 26"/>
            <p:cNvSpPr txBox="1"/>
            <p:nvPr/>
          </p:nvSpPr>
          <p:spPr>
            <a:xfrm>
              <a:off x="0" y="-38100"/>
              <a:ext cx="890306" cy="672789"/>
            </a:xfrm>
            <a:prstGeom prst="rect">
              <a:avLst/>
            </a:prstGeom>
          </p:spPr>
          <p:txBody>
            <a:bodyPr lIns="45259" tIns="45259" rIns="45259" bIns="45259" rtlCol="0" anchor="ctr"/>
            <a:lstStyle/>
            <a:p>
              <a:pPr algn="ctr">
                <a:lnSpc>
                  <a:spcPts val="2591"/>
                </a:lnSpc>
              </a:pPr>
              <a:endParaRPr/>
            </a:p>
          </p:txBody>
        </p:sp>
      </p:grpSp>
      <p:sp>
        <p:nvSpPr>
          <p:cNvPr id="27" name="TextBox 27"/>
          <p:cNvSpPr txBox="1"/>
          <p:nvPr/>
        </p:nvSpPr>
        <p:spPr>
          <a:xfrm>
            <a:off x="1846940" y="884554"/>
            <a:ext cx="1888114" cy="985348"/>
          </a:xfrm>
          <a:prstGeom prst="rect">
            <a:avLst/>
          </a:prstGeom>
        </p:spPr>
        <p:txBody>
          <a:bodyPr lIns="0" tIns="0" rIns="0" bIns="0" rtlCol="0" anchor="t">
            <a:spAutoFit/>
          </a:bodyPr>
          <a:lstStyle/>
          <a:p>
            <a:pPr algn="l">
              <a:lnSpc>
                <a:spcPts val="2562"/>
              </a:lnSpc>
            </a:pPr>
            <a:r>
              <a:rPr lang="en-US" sz="2351" b="1" spc="4">
                <a:solidFill>
                  <a:srgbClr val="101B40"/>
                </a:solidFill>
                <a:latin typeface="Montserrat Bold"/>
                <a:ea typeface="Montserrat Bold"/>
                <a:cs typeface="Montserrat Bold"/>
                <a:sym typeface="Montserrat Bold"/>
              </a:rPr>
              <a:t>THINK</a:t>
            </a:r>
          </a:p>
          <a:p>
            <a:pPr algn="l">
              <a:lnSpc>
                <a:spcPts val="2562"/>
              </a:lnSpc>
            </a:pPr>
            <a:r>
              <a:rPr lang="en-US" sz="2351" b="1" spc="4">
                <a:solidFill>
                  <a:srgbClr val="101B40"/>
                </a:solidFill>
                <a:latin typeface="Montserrat Bold"/>
                <a:ea typeface="Montserrat Bold"/>
                <a:cs typeface="Montserrat Bold"/>
                <a:sym typeface="Montserrat Bold"/>
              </a:rPr>
              <a:t>      FUTURE </a:t>
            </a:r>
          </a:p>
          <a:p>
            <a:pPr marL="0" lvl="0" indent="0" algn="l">
              <a:lnSpc>
                <a:spcPts val="2562"/>
              </a:lnSpc>
            </a:pPr>
            <a:endParaRPr lang="en-US" sz="2351" b="1" spc="4">
              <a:solidFill>
                <a:srgbClr val="101B40"/>
              </a:solidFill>
              <a:latin typeface="Montserrat Bold"/>
              <a:ea typeface="Montserrat Bold"/>
              <a:cs typeface="Montserrat Bold"/>
              <a:sym typeface="Montserrat Bold"/>
            </a:endParaRPr>
          </a:p>
        </p:txBody>
      </p:sp>
      <p:sp>
        <p:nvSpPr>
          <p:cNvPr id="28" name="AutoShape 28"/>
          <p:cNvSpPr/>
          <p:nvPr/>
        </p:nvSpPr>
        <p:spPr>
          <a:xfrm>
            <a:off x="11053793" y="8184072"/>
            <a:ext cx="3675403" cy="0"/>
          </a:xfrm>
          <a:prstGeom prst="line">
            <a:avLst/>
          </a:prstGeom>
          <a:ln w="38100" cap="flat">
            <a:solidFill>
              <a:srgbClr val="000000"/>
            </a:solidFill>
            <a:prstDash val="solid"/>
            <a:headEnd type="none" w="sm" len="sm"/>
            <a:tailEnd type="none" w="sm" len="sm"/>
          </a:ln>
        </p:spPr>
      </p:sp>
      <p:grpSp>
        <p:nvGrpSpPr>
          <p:cNvPr id="29" name="Group 29"/>
          <p:cNvGrpSpPr/>
          <p:nvPr/>
        </p:nvGrpSpPr>
        <p:grpSpPr>
          <a:xfrm>
            <a:off x="13223353" y="7111304"/>
            <a:ext cx="3011687" cy="2146996"/>
            <a:chOff x="0" y="0"/>
            <a:chExt cx="890306" cy="634689"/>
          </a:xfrm>
        </p:grpSpPr>
        <p:sp>
          <p:nvSpPr>
            <p:cNvPr id="30" name="Freeform 30"/>
            <p:cNvSpPr/>
            <p:nvPr/>
          </p:nvSpPr>
          <p:spPr>
            <a:xfrm>
              <a:off x="0" y="0"/>
              <a:ext cx="890306" cy="634689"/>
            </a:xfrm>
            <a:custGeom>
              <a:avLst/>
              <a:gdLst/>
              <a:ahLst/>
              <a:cxnLst/>
              <a:rect l="l" t="t" r="r" b="b"/>
              <a:pathLst>
                <a:path w="890306" h="634689">
                  <a:moveTo>
                    <a:pt x="131102" y="0"/>
                  </a:moveTo>
                  <a:lnTo>
                    <a:pt x="759204" y="0"/>
                  </a:lnTo>
                  <a:cubicBezTo>
                    <a:pt x="831610" y="0"/>
                    <a:pt x="890306" y="58696"/>
                    <a:pt x="890306" y="131102"/>
                  </a:cubicBezTo>
                  <a:lnTo>
                    <a:pt x="890306" y="503587"/>
                  </a:lnTo>
                  <a:cubicBezTo>
                    <a:pt x="890306" y="575993"/>
                    <a:pt x="831610" y="634689"/>
                    <a:pt x="759204" y="634689"/>
                  </a:cubicBezTo>
                  <a:lnTo>
                    <a:pt x="131102" y="634689"/>
                  </a:lnTo>
                  <a:cubicBezTo>
                    <a:pt x="58696" y="634689"/>
                    <a:pt x="0" y="575993"/>
                    <a:pt x="0" y="503587"/>
                  </a:cubicBezTo>
                  <a:lnTo>
                    <a:pt x="0" y="131102"/>
                  </a:lnTo>
                  <a:cubicBezTo>
                    <a:pt x="0" y="58696"/>
                    <a:pt x="58696" y="0"/>
                    <a:pt x="131102" y="0"/>
                  </a:cubicBezTo>
                  <a:close/>
                </a:path>
              </a:pathLst>
            </a:custGeom>
            <a:solidFill>
              <a:srgbClr val="8FA4C1"/>
            </a:solidFill>
          </p:spPr>
        </p:sp>
        <p:sp>
          <p:nvSpPr>
            <p:cNvPr id="31" name="TextBox 31"/>
            <p:cNvSpPr txBox="1"/>
            <p:nvPr/>
          </p:nvSpPr>
          <p:spPr>
            <a:xfrm>
              <a:off x="0" y="-38100"/>
              <a:ext cx="890306" cy="672789"/>
            </a:xfrm>
            <a:prstGeom prst="rect">
              <a:avLst/>
            </a:prstGeom>
          </p:spPr>
          <p:txBody>
            <a:bodyPr lIns="45259" tIns="45259" rIns="45259" bIns="45259" rtlCol="0" anchor="ctr"/>
            <a:lstStyle/>
            <a:p>
              <a:pPr algn="ctr">
                <a:lnSpc>
                  <a:spcPts val="2591"/>
                </a:lnSpc>
              </a:pPr>
              <a:endParaRPr/>
            </a:p>
          </p:txBody>
        </p:sp>
      </p:grpSp>
      <p:sp>
        <p:nvSpPr>
          <p:cNvPr id="32" name="AutoShape 32"/>
          <p:cNvSpPr/>
          <p:nvPr/>
        </p:nvSpPr>
        <p:spPr>
          <a:xfrm>
            <a:off x="8714717" y="4839680"/>
            <a:ext cx="1762050" cy="0"/>
          </a:xfrm>
          <a:prstGeom prst="line">
            <a:avLst/>
          </a:prstGeom>
          <a:ln w="38100" cap="flat">
            <a:solidFill>
              <a:srgbClr val="000000"/>
            </a:solidFill>
            <a:prstDash val="solid"/>
            <a:headEnd type="none" w="sm" len="sm"/>
            <a:tailEnd type="none" w="sm" len="sm"/>
          </a:ln>
        </p:spPr>
      </p:sp>
      <p:grpSp>
        <p:nvGrpSpPr>
          <p:cNvPr id="33" name="Group 33"/>
          <p:cNvGrpSpPr/>
          <p:nvPr/>
        </p:nvGrpSpPr>
        <p:grpSpPr>
          <a:xfrm>
            <a:off x="4846763" y="3488266"/>
            <a:ext cx="4454699" cy="2664727"/>
            <a:chOff x="0" y="0"/>
            <a:chExt cx="1316885" cy="787739"/>
          </a:xfrm>
        </p:grpSpPr>
        <p:sp>
          <p:nvSpPr>
            <p:cNvPr id="34" name="Freeform 34"/>
            <p:cNvSpPr/>
            <p:nvPr/>
          </p:nvSpPr>
          <p:spPr>
            <a:xfrm>
              <a:off x="0" y="0"/>
              <a:ext cx="1316885" cy="787739"/>
            </a:xfrm>
            <a:custGeom>
              <a:avLst/>
              <a:gdLst/>
              <a:ahLst/>
              <a:cxnLst/>
              <a:rect l="l" t="t" r="r" b="b"/>
              <a:pathLst>
                <a:path w="1316885" h="787739">
                  <a:moveTo>
                    <a:pt x="88634" y="0"/>
                  </a:moveTo>
                  <a:lnTo>
                    <a:pt x="1228251" y="0"/>
                  </a:lnTo>
                  <a:cubicBezTo>
                    <a:pt x="1251758" y="0"/>
                    <a:pt x="1274303" y="9338"/>
                    <a:pt x="1290925" y="25960"/>
                  </a:cubicBezTo>
                  <a:cubicBezTo>
                    <a:pt x="1307547" y="42582"/>
                    <a:pt x="1316885" y="65127"/>
                    <a:pt x="1316885" y="88634"/>
                  </a:cubicBezTo>
                  <a:lnTo>
                    <a:pt x="1316885" y="699105"/>
                  </a:lnTo>
                  <a:cubicBezTo>
                    <a:pt x="1316885" y="722612"/>
                    <a:pt x="1307547" y="745156"/>
                    <a:pt x="1290925" y="761779"/>
                  </a:cubicBezTo>
                  <a:cubicBezTo>
                    <a:pt x="1274303" y="778401"/>
                    <a:pt x="1251758" y="787739"/>
                    <a:pt x="1228251" y="787739"/>
                  </a:cubicBezTo>
                  <a:lnTo>
                    <a:pt x="88634" y="787739"/>
                  </a:lnTo>
                  <a:cubicBezTo>
                    <a:pt x="65127" y="787739"/>
                    <a:pt x="42582" y="778401"/>
                    <a:pt x="25960" y="761779"/>
                  </a:cubicBezTo>
                  <a:cubicBezTo>
                    <a:pt x="9338" y="745156"/>
                    <a:pt x="0" y="722612"/>
                    <a:pt x="0" y="699105"/>
                  </a:cubicBezTo>
                  <a:lnTo>
                    <a:pt x="0" y="88634"/>
                  </a:lnTo>
                  <a:cubicBezTo>
                    <a:pt x="0" y="65127"/>
                    <a:pt x="9338" y="42582"/>
                    <a:pt x="25960" y="25960"/>
                  </a:cubicBezTo>
                  <a:cubicBezTo>
                    <a:pt x="42582" y="9338"/>
                    <a:pt x="65127" y="0"/>
                    <a:pt x="88634" y="0"/>
                  </a:cubicBezTo>
                  <a:close/>
                </a:path>
              </a:pathLst>
            </a:custGeom>
            <a:solidFill>
              <a:srgbClr val="8FA4C1"/>
            </a:solidFill>
          </p:spPr>
        </p:sp>
        <p:sp>
          <p:nvSpPr>
            <p:cNvPr id="35" name="TextBox 35"/>
            <p:cNvSpPr txBox="1"/>
            <p:nvPr/>
          </p:nvSpPr>
          <p:spPr>
            <a:xfrm>
              <a:off x="0" y="-38100"/>
              <a:ext cx="1316885" cy="825839"/>
            </a:xfrm>
            <a:prstGeom prst="rect">
              <a:avLst/>
            </a:prstGeom>
          </p:spPr>
          <p:txBody>
            <a:bodyPr lIns="45259" tIns="45259" rIns="45259" bIns="45259" rtlCol="0" anchor="ctr"/>
            <a:lstStyle/>
            <a:p>
              <a:pPr algn="ctr">
                <a:lnSpc>
                  <a:spcPts val="2591"/>
                </a:lnSpc>
              </a:pPr>
              <a:endParaRPr/>
            </a:p>
          </p:txBody>
        </p:sp>
      </p:grpSp>
      <p:sp>
        <p:nvSpPr>
          <p:cNvPr id="36" name="AutoShape 36"/>
          <p:cNvSpPr/>
          <p:nvPr/>
        </p:nvSpPr>
        <p:spPr>
          <a:xfrm>
            <a:off x="11243357" y="5406810"/>
            <a:ext cx="0" cy="2117734"/>
          </a:xfrm>
          <a:prstGeom prst="line">
            <a:avLst/>
          </a:prstGeom>
          <a:ln w="38100" cap="flat">
            <a:solidFill>
              <a:srgbClr val="000000"/>
            </a:solidFill>
            <a:prstDash val="solid"/>
            <a:headEnd type="none" w="sm" len="sm"/>
            <a:tailEnd type="none" w="sm" len="sm"/>
          </a:ln>
        </p:spPr>
      </p:sp>
      <p:grpSp>
        <p:nvGrpSpPr>
          <p:cNvPr id="37" name="Group 37"/>
          <p:cNvGrpSpPr/>
          <p:nvPr/>
        </p:nvGrpSpPr>
        <p:grpSpPr>
          <a:xfrm>
            <a:off x="9756564" y="3623725"/>
            <a:ext cx="3011687" cy="2146996"/>
            <a:chOff x="0" y="0"/>
            <a:chExt cx="890306" cy="634689"/>
          </a:xfrm>
        </p:grpSpPr>
        <p:sp>
          <p:nvSpPr>
            <p:cNvPr id="38" name="Freeform 38"/>
            <p:cNvSpPr/>
            <p:nvPr/>
          </p:nvSpPr>
          <p:spPr>
            <a:xfrm>
              <a:off x="0" y="0"/>
              <a:ext cx="890306" cy="634689"/>
            </a:xfrm>
            <a:custGeom>
              <a:avLst/>
              <a:gdLst/>
              <a:ahLst/>
              <a:cxnLst/>
              <a:rect l="l" t="t" r="r" b="b"/>
              <a:pathLst>
                <a:path w="890306" h="634689">
                  <a:moveTo>
                    <a:pt x="131102" y="0"/>
                  </a:moveTo>
                  <a:lnTo>
                    <a:pt x="759204" y="0"/>
                  </a:lnTo>
                  <a:cubicBezTo>
                    <a:pt x="831610" y="0"/>
                    <a:pt x="890306" y="58696"/>
                    <a:pt x="890306" y="131102"/>
                  </a:cubicBezTo>
                  <a:lnTo>
                    <a:pt x="890306" y="503587"/>
                  </a:lnTo>
                  <a:cubicBezTo>
                    <a:pt x="890306" y="575993"/>
                    <a:pt x="831610" y="634689"/>
                    <a:pt x="759204" y="634689"/>
                  </a:cubicBezTo>
                  <a:lnTo>
                    <a:pt x="131102" y="634689"/>
                  </a:lnTo>
                  <a:cubicBezTo>
                    <a:pt x="58696" y="634689"/>
                    <a:pt x="0" y="575993"/>
                    <a:pt x="0" y="503587"/>
                  </a:cubicBezTo>
                  <a:lnTo>
                    <a:pt x="0" y="131102"/>
                  </a:lnTo>
                  <a:cubicBezTo>
                    <a:pt x="0" y="58696"/>
                    <a:pt x="58696" y="0"/>
                    <a:pt x="131102" y="0"/>
                  </a:cubicBezTo>
                  <a:close/>
                </a:path>
              </a:pathLst>
            </a:custGeom>
            <a:solidFill>
              <a:srgbClr val="8FA4C1"/>
            </a:solidFill>
          </p:spPr>
        </p:sp>
        <p:sp>
          <p:nvSpPr>
            <p:cNvPr id="39" name="TextBox 39"/>
            <p:cNvSpPr txBox="1"/>
            <p:nvPr/>
          </p:nvSpPr>
          <p:spPr>
            <a:xfrm>
              <a:off x="0" y="-38100"/>
              <a:ext cx="890306" cy="672789"/>
            </a:xfrm>
            <a:prstGeom prst="rect">
              <a:avLst/>
            </a:prstGeom>
          </p:spPr>
          <p:txBody>
            <a:bodyPr lIns="45259" tIns="45259" rIns="45259" bIns="45259" rtlCol="0" anchor="ctr"/>
            <a:lstStyle/>
            <a:p>
              <a:pPr algn="ctr">
                <a:lnSpc>
                  <a:spcPts val="2591"/>
                </a:lnSpc>
              </a:pPr>
              <a:endParaRPr/>
            </a:p>
          </p:txBody>
        </p:sp>
      </p:grpSp>
      <p:grpSp>
        <p:nvGrpSpPr>
          <p:cNvPr id="40" name="Group 40"/>
          <p:cNvGrpSpPr/>
          <p:nvPr/>
        </p:nvGrpSpPr>
        <p:grpSpPr>
          <a:xfrm>
            <a:off x="9301462" y="7111304"/>
            <a:ext cx="3011687" cy="2146996"/>
            <a:chOff x="0" y="0"/>
            <a:chExt cx="890306" cy="634689"/>
          </a:xfrm>
        </p:grpSpPr>
        <p:sp>
          <p:nvSpPr>
            <p:cNvPr id="41" name="Freeform 41"/>
            <p:cNvSpPr/>
            <p:nvPr/>
          </p:nvSpPr>
          <p:spPr>
            <a:xfrm>
              <a:off x="0" y="0"/>
              <a:ext cx="890306" cy="634689"/>
            </a:xfrm>
            <a:custGeom>
              <a:avLst/>
              <a:gdLst/>
              <a:ahLst/>
              <a:cxnLst/>
              <a:rect l="l" t="t" r="r" b="b"/>
              <a:pathLst>
                <a:path w="890306" h="634689">
                  <a:moveTo>
                    <a:pt x="131102" y="0"/>
                  </a:moveTo>
                  <a:lnTo>
                    <a:pt x="759204" y="0"/>
                  </a:lnTo>
                  <a:cubicBezTo>
                    <a:pt x="831610" y="0"/>
                    <a:pt x="890306" y="58696"/>
                    <a:pt x="890306" y="131102"/>
                  </a:cubicBezTo>
                  <a:lnTo>
                    <a:pt x="890306" y="503587"/>
                  </a:lnTo>
                  <a:cubicBezTo>
                    <a:pt x="890306" y="575993"/>
                    <a:pt x="831610" y="634689"/>
                    <a:pt x="759204" y="634689"/>
                  </a:cubicBezTo>
                  <a:lnTo>
                    <a:pt x="131102" y="634689"/>
                  </a:lnTo>
                  <a:cubicBezTo>
                    <a:pt x="58696" y="634689"/>
                    <a:pt x="0" y="575993"/>
                    <a:pt x="0" y="503587"/>
                  </a:cubicBezTo>
                  <a:lnTo>
                    <a:pt x="0" y="131102"/>
                  </a:lnTo>
                  <a:cubicBezTo>
                    <a:pt x="0" y="58696"/>
                    <a:pt x="58696" y="0"/>
                    <a:pt x="131102" y="0"/>
                  </a:cubicBezTo>
                  <a:close/>
                </a:path>
              </a:pathLst>
            </a:custGeom>
            <a:solidFill>
              <a:srgbClr val="8FA4C1"/>
            </a:solidFill>
          </p:spPr>
        </p:sp>
        <p:sp>
          <p:nvSpPr>
            <p:cNvPr id="42" name="TextBox 42"/>
            <p:cNvSpPr txBox="1"/>
            <p:nvPr/>
          </p:nvSpPr>
          <p:spPr>
            <a:xfrm>
              <a:off x="0" y="-38100"/>
              <a:ext cx="890306" cy="672789"/>
            </a:xfrm>
            <a:prstGeom prst="rect">
              <a:avLst/>
            </a:prstGeom>
          </p:spPr>
          <p:txBody>
            <a:bodyPr lIns="45259" tIns="45259" rIns="45259" bIns="45259" rtlCol="0" anchor="ctr"/>
            <a:lstStyle/>
            <a:p>
              <a:pPr algn="ctr">
                <a:lnSpc>
                  <a:spcPts val="2591"/>
                </a:lnSpc>
              </a:pPr>
              <a:endParaRPr/>
            </a:p>
          </p:txBody>
        </p:sp>
      </p:grpSp>
      <p:sp>
        <p:nvSpPr>
          <p:cNvPr id="43" name="TextBox 43"/>
          <p:cNvSpPr txBox="1"/>
          <p:nvPr/>
        </p:nvSpPr>
        <p:spPr>
          <a:xfrm>
            <a:off x="1204558" y="4158649"/>
            <a:ext cx="3011687" cy="984851"/>
          </a:xfrm>
          <a:prstGeom prst="rect">
            <a:avLst/>
          </a:prstGeom>
        </p:spPr>
        <p:txBody>
          <a:bodyPr lIns="0" tIns="0" rIns="0" bIns="0" rtlCol="0" anchor="t">
            <a:spAutoFit/>
          </a:bodyPr>
          <a:lstStyle/>
          <a:p>
            <a:pPr algn="ctr">
              <a:lnSpc>
                <a:spcPts val="3991"/>
              </a:lnSpc>
              <a:spcBef>
                <a:spcPct val="0"/>
              </a:spcBef>
            </a:pPr>
            <a:r>
              <a:rPr lang="en-US" sz="2851" b="1" spc="5">
                <a:solidFill>
                  <a:srgbClr val="FFFFFF"/>
                </a:solidFill>
                <a:latin typeface="Montserrat Bold"/>
                <a:ea typeface="Montserrat Bold"/>
                <a:cs typeface="Montserrat Bold"/>
                <a:sym typeface="Montserrat Bold"/>
              </a:rPr>
              <a:t>DATA </a:t>
            </a:r>
          </a:p>
          <a:p>
            <a:pPr algn="ctr">
              <a:lnSpc>
                <a:spcPts val="3991"/>
              </a:lnSpc>
              <a:spcBef>
                <a:spcPct val="0"/>
              </a:spcBef>
            </a:pPr>
            <a:r>
              <a:rPr lang="en-US" sz="2851" b="1" spc="5">
                <a:solidFill>
                  <a:srgbClr val="FFFFFF"/>
                </a:solidFill>
                <a:latin typeface="Montserrat Bold"/>
                <a:ea typeface="Montserrat Bold"/>
                <a:cs typeface="Montserrat Bold"/>
                <a:sym typeface="Montserrat Bold"/>
              </a:rPr>
              <a:t>COLLECTION</a:t>
            </a:r>
          </a:p>
        </p:txBody>
      </p:sp>
      <p:sp>
        <p:nvSpPr>
          <p:cNvPr id="44" name="TextBox 44"/>
          <p:cNvSpPr txBox="1"/>
          <p:nvPr/>
        </p:nvSpPr>
        <p:spPr>
          <a:xfrm>
            <a:off x="5224685" y="3576100"/>
            <a:ext cx="3490032" cy="984851"/>
          </a:xfrm>
          <a:prstGeom prst="rect">
            <a:avLst/>
          </a:prstGeom>
        </p:spPr>
        <p:txBody>
          <a:bodyPr lIns="0" tIns="0" rIns="0" bIns="0" rtlCol="0" anchor="t">
            <a:spAutoFit/>
          </a:bodyPr>
          <a:lstStyle/>
          <a:p>
            <a:pPr marL="0" lvl="0" indent="0" algn="ctr">
              <a:lnSpc>
                <a:spcPts val="3991"/>
              </a:lnSpc>
              <a:spcBef>
                <a:spcPct val="0"/>
              </a:spcBef>
            </a:pPr>
            <a:r>
              <a:rPr lang="en-US" sz="2851" b="1" u="none" strike="noStrike" spc="5">
                <a:solidFill>
                  <a:srgbClr val="FFFFFF"/>
                </a:solidFill>
                <a:latin typeface="Montserrat Bold"/>
                <a:ea typeface="Montserrat Bold"/>
                <a:cs typeface="Montserrat Bold"/>
                <a:sym typeface="Montserrat Bold"/>
              </a:rPr>
              <a:t>DATA PREPROCESSING</a:t>
            </a:r>
          </a:p>
        </p:txBody>
      </p:sp>
      <p:sp>
        <p:nvSpPr>
          <p:cNvPr id="45" name="TextBox 45"/>
          <p:cNvSpPr txBox="1"/>
          <p:nvPr/>
        </p:nvSpPr>
        <p:spPr>
          <a:xfrm>
            <a:off x="4965235" y="4617738"/>
            <a:ext cx="4216697" cy="1589330"/>
          </a:xfrm>
          <a:prstGeom prst="rect">
            <a:avLst/>
          </a:prstGeom>
        </p:spPr>
        <p:txBody>
          <a:bodyPr lIns="0" tIns="0" rIns="0" bIns="0" rtlCol="0" anchor="t">
            <a:spAutoFit/>
          </a:bodyPr>
          <a:lstStyle/>
          <a:p>
            <a:pPr marL="497205" lvl="1" indent="-248603" algn="l">
              <a:lnSpc>
                <a:spcPts val="3224"/>
              </a:lnSpc>
              <a:buFont typeface="Arial"/>
              <a:buChar char="•"/>
            </a:pPr>
            <a:r>
              <a:rPr lang="en-US" sz="2302">
                <a:solidFill>
                  <a:srgbClr val="FFFFFF"/>
                </a:solidFill>
                <a:latin typeface="Canva Sans"/>
                <a:ea typeface="Canva Sans"/>
                <a:cs typeface="Canva Sans"/>
                <a:sym typeface="Canva Sans"/>
              </a:rPr>
              <a:t>Handling missing values</a:t>
            </a:r>
          </a:p>
          <a:p>
            <a:pPr marL="497205" lvl="1" indent="-248603" algn="l">
              <a:lnSpc>
                <a:spcPts val="3224"/>
              </a:lnSpc>
              <a:buFont typeface="Arial"/>
              <a:buChar char="•"/>
            </a:pPr>
            <a:r>
              <a:rPr lang="en-US" sz="2302">
                <a:solidFill>
                  <a:srgbClr val="FFFFFF"/>
                </a:solidFill>
                <a:latin typeface="Canva Sans"/>
                <a:ea typeface="Canva Sans"/>
                <a:cs typeface="Canva Sans"/>
                <a:sym typeface="Canva Sans"/>
              </a:rPr>
              <a:t>Encoding categorical data</a:t>
            </a:r>
          </a:p>
          <a:p>
            <a:pPr marL="497205" lvl="1" indent="-248603" algn="l">
              <a:lnSpc>
                <a:spcPts val="3224"/>
              </a:lnSpc>
              <a:buFont typeface="Arial"/>
              <a:buChar char="•"/>
            </a:pPr>
            <a:r>
              <a:rPr lang="en-US" sz="2302">
                <a:solidFill>
                  <a:srgbClr val="FFFFFF"/>
                </a:solidFill>
                <a:latin typeface="Canva Sans"/>
                <a:ea typeface="Canva Sans"/>
                <a:cs typeface="Canva Sans"/>
                <a:sym typeface="Canva Sans"/>
              </a:rPr>
              <a:t>Feature scaling</a:t>
            </a:r>
          </a:p>
          <a:p>
            <a:pPr algn="l">
              <a:lnSpc>
                <a:spcPts val="3224"/>
              </a:lnSpc>
            </a:pPr>
            <a:endParaRPr lang="en-US" sz="2302">
              <a:solidFill>
                <a:srgbClr val="FFFFFF"/>
              </a:solidFill>
              <a:latin typeface="Canva Sans"/>
              <a:ea typeface="Canva Sans"/>
              <a:cs typeface="Canva Sans"/>
              <a:sym typeface="Canva Sans"/>
            </a:endParaRPr>
          </a:p>
        </p:txBody>
      </p:sp>
      <p:sp>
        <p:nvSpPr>
          <p:cNvPr id="46" name="TextBox 46"/>
          <p:cNvSpPr txBox="1"/>
          <p:nvPr/>
        </p:nvSpPr>
        <p:spPr>
          <a:xfrm>
            <a:off x="9756564" y="3854829"/>
            <a:ext cx="3011687" cy="984851"/>
          </a:xfrm>
          <a:prstGeom prst="rect">
            <a:avLst/>
          </a:prstGeom>
        </p:spPr>
        <p:txBody>
          <a:bodyPr lIns="0" tIns="0" rIns="0" bIns="0" rtlCol="0" anchor="t">
            <a:spAutoFit/>
          </a:bodyPr>
          <a:lstStyle/>
          <a:p>
            <a:pPr marL="0" lvl="0" indent="0" algn="ctr">
              <a:lnSpc>
                <a:spcPts val="3991"/>
              </a:lnSpc>
              <a:spcBef>
                <a:spcPct val="0"/>
              </a:spcBef>
            </a:pPr>
            <a:r>
              <a:rPr lang="en-US" sz="2851" b="1" u="none" strike="noStrike" spc="5">
                <a:solidFill>
                  <a:srgbClr val="FFFFFF"/>
                </a:solidFill>
                <a:latin typeface="Montserrat Bold"/>
                <a:ea typeface="Montserrat Bold"/>
                <a:cs typeface="Montserrat Bold"/>
                <a:sym typeface="Montserrat Bold"/>
              </a:rPr>
              <a:t>MODEL TRAINING</a:t>
            </a:r>
          </a:p>
        </p:txBody>
      </p:sp>
      <p:sp>
        <p:nvSpPr>
          <p:cNvPr id="47" name="TextBox 47"/>
          <p:cNvSpPr txBox="1"/>
          <p:nvPr/>
        </p:nvSpPr>
        <p:spPr>
          <a:xfrm>
            <a:off x="9301462" y="7667834"/>
            <a:ext cx="3011687" cy="984851"/>
          </a:xfrm>
          <a:prstGeom prst="rect">
            <a:avLst/>
          </a:prstGeom>
        </p:spPr>
        <p:txBody>
          <a:bodyPr lIns="0" tIns="0" rIns="0" bIns="0" rtlCol="0" anchor="t">
            <a:spAutoFit/>
          </a:bodyPr>
          <a:lstStyle/>
          <a:p>
            <a:pPr marL="0" lvl="0" indent="0" algn="ctr">
              <a:lnSpc>
                <a:spcPts val="3991"/>
              </a:lnSpc>
              <a:spcBef>
                <a:spcPct val="0"/>
              </a:spcBef>
            </a:pPr>
            <a:r>
              <a:rPr lang="en-US" sz="2851" b="1" u="none" strike="noStrike" spc="5">
                <a:solidFill>
                  <a:srgbClr val="FFFFFF"/>
                </a:solidFill>
                <a:latin typeface="Montserrat Bold"/>
                <a:ea typeface="Montserrat Bold"/>
                <a:cs typeface="Montserrat Bold"/>
                <a:sym typeface="Montserrat Bold"/>
              </a:rPr>
              <a:t>MODEL EVALUATION</a:t>
            </a:r>
          </a:p>
        </p:txBody>
      </p:sp>
      <p:sp>
        <p:nvSpPr>
          <p:cNvPr id="48" name="TextBox 48"/>
          <p:cNvSpPr txBox="1"/>
          <p:nvPr/>
        </p:nvSpPr>
        <p:spPr>
          <a:xfrm>
            <a:off x="13529523" y="7920976"/>
            <a:ext cx="2399348" cy="480026"/>
          </a:xfrm>
          <a:prstGeom prst="rect">
            <a:avLst/>
          </a:prstGeom>
        </p:spPr>
        <p:txBody>
          <a:bodyPr lIns="0" tIns="0" rIns="0" bIns="0" rtlCol="0" anchor="t">
            <a:spAutoFit/>
          </a:bodyPr>
          <a:lstStyle/>
          <a:p>
            <a:pPr marL="0" lvl="0" indent="0" algn="ctr">
              <a:lnSpc>
                <a:spcPts val="3991"/>
              </a:lnSpc>
              <a:spcBef>
                <a:spcPct val="0"/>
              </a:spcBef>
            </a:pPr>
            <a:r>
              <a:rPr lang="en-US" sz="2851" b="1" u="none" strike="noStrike" spc="5">
                <a:solidFill>
                  <a:srgbClr val="FFFFFF"/>
                </a:solidFill>
                <a:latin typeface="Montserrat Bold"/>
                <a:ea typeface="Montserrat Bold"/>
                <a:cs typeface="Montserrat Bold"/>
                <a:sym typeface="Montserrat Bold"/>
              </a:rPr>
              <a:t>PREDICTION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3" name="Group 3"/>
          <p:cNvGrpSpPr/>
          <p:nvPr/>
        </p:nvGrpSpPr>
        <p:grpSpPr>
          <a:xfrm>
            <a:off x="1230046" y="2282768"/>
            <a:ext cx="14389508" cy="3570187"/>
            <a:chOff x="0" y="0"/>
            <a:chExt cx="2442847" cy="606096"/>
          </a:xfrm>
        </p:grpSpPr>
        <p:sp>
          <p:nvSpPr>
            <p:cNvPr id="4" name="Freeform 4"/>
            <p:cNvSpPr/>
            <p:nvPr/>
          </p:nvSpPr>
          <p:spPr>
            <a:xfrm>
              <a:off x="0" y="0"/>
              <a:ext cx="2442847" cy="606096"/>
            </a:xfrm>
            <a:custGeom>
              <a:avLst/>
              <a:gdLst/>
              <a:ahLst/>
              <a:cxnLst/>
              <a:rect l="l" t="t" r="r" b="b"/>
              <a:pathLst>
                <a:path w="2442847" h="606096">
                  <a:moveTo>
                    <a:pt x="17217" y="0"/>
                  </a:moveTo>
                  <a:lnTo>
                    <a:pt x="2425630" y="0"/>
                  </a:lnTo>
                  <a:cubicBezTo>
                    <a:pt x="2430196" y="0"/>
                    <a:pt x="2434576" y="1814"/>
                    <a:pt x="2437804" y="5043"/>
                  </a:cubicBezTo>
                  <a:cubicBezTo>
                    <a:pt x="2441033" y="8271"/>
                    <a:pt x="2442847" y="12651"/>
                    <a:pt x="2442847" y="17217"/>
                  </a:cubicBezTo>
                  <a:lnTo>
                    <a:pt x="2442847" y="588879"/>
                  </a:lnTo>
                  <a:cubicBezTo>
                    <a:pt x="2442847" y="593445"/>
                    <a:pt x="2441033" y="597824"/>
                    <a:pt x="2437804" y="601053"/>
                  </a:cubicBezTo>
                  <a:cubicBezTo>
                    <a:pt x="2434576" y="604282"/>
                    <a:pt x="2430196" y="606096"/>
                    <a:pt x="2425630" y="606096"/>
                  </a:cubicBezTo>
                  <a:lnTo>
                    <a:pt x="17217" y="606096"/>
                  </a:lnTo>
                  <a:cubicBezTo>
                    <a:pt x="12651" y="606096"/>
                    <a:pt x="8271" y="604282"/>
                    <a:pt x="5043" y="601053"/>
                  </a:cubicBezTo>
                  <a:cubicBezTo>
                    <a:pt x="1814" y="597824"/>
                    <a:pt x="0" y="593445"/>
                    <a:pt x="0" y="588879"/>
                  </a:cubicBezTo>
                  <a:lnTo>
                    <a:pt x="0" y="17217"/>
                  </a:lnTo>
                  <a:cubicBezTo>
                    <a:pt x="0" y="12651"/>
                    <a:pt x="1814" y="8271"/>
                    <a:pt x="5043" y="5043"/>
                  </a:cubicBezTo>
                  <a:cubicBezTo>
                    <a:pt x="8271" y="1814"/>
                    <a:pt x="12651" y="0"/>
                    <a:pt x="17217" y="0"/>
                  </a:cubicBezTo>
                  <a:close/>
                </a:path>
              </a:pathLst>
            </a:custGeom>
            <a:blipFill>
              <a:blip r:embed="rId4"/>
              <a:stretch>
                <a:fillRect t="-126972" b="-41557"/>
              </a:stretch>
            </a:blipFill>
          </p:spPr>
        </p:sp>
      </p:grpSp>
      <p:grpSp>
        <p:nvGrpSpPr>
          <p:cNvPr id="5" name="Group 5"/>
          <p:cNvGrpSpPr/>
          <p:nvPr/>
        </p:nvGrpSpPr>
        <p:grpSpPr>
          <a:xfrm>
            <a:off x="15824920" y="1823406"/>
            <a:ext cx="1822999" cy="182299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8" name="Group 8"/>
          <p:cNvGrpSpPr/>
          <p:nvPr/>
        </p:nvGrpSpPr>
        <p:grpSpPr>
          <a:xfrm>
            <a:off x="16395354" y="2393840"/>
            <a:ext cx="682130" cy="68213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1" name="Group 11"/>
          <p:cNvGrpSpPr/>
          <p:nvPr/>
        </p:nvGrpSpPr>
        <p:grpSpPr>
          <a:xfrm>
            <a:off x="-335578" y="4238848"/>
            <a:ext cx="2235519" cy="1956080"/>
            <a:chOff x="0" y="0"/>
            <a:chExt cx="812800" cy="711200"/>
          </a:xfrm>
        </p:grpSpPr>
        <p:sp>
          <p:nvSpPr>
            <p:cNvPr id="12" name="Freeform 12"/>
            <p:cNvSpPr/>
            <p:nvPr/>
          </p:nvSpPr>
          <p:spPr>
            <a:xfrm>
              <a:off x="0" y="0"/>
              <a:ext cx="812800" cy="711200"/>
            </a:xfrm>
            <a:custGeom>
              <a:avLst/>
              <a:gdLst/>
              <a:ahLst/>
              <a:cxnLst/>
              <a:rect l="l" t="t" r="r" b="b"/>
              <a:pathLst>
                <a:path w="812800" h="711200">
                  <a:moveTo>
                    <a:pt x="406400" y="0"/>
                  </a:moveTo>
                  <a:lnTo>
                    <a:pt x="812800" y="711200"/>
                  </a:lnTo>
                  <a:lnTo>
                    <a:pt x="0" y="711200"/>
                  </a:lnTo>
                  <a:lnTo>
                    <a:pt x="406400" y="0"/>
                  </a:lnTo>
                  <a:close/>
                </a:path>
              </a:pathLst>
            </a:custGeom>
            <a:solidFill>
              <a:srgbClr val="F1F1F1"/>
            </a:solidFill>
          </p:spPr>
        </p:sp>
        <p:sp>
          <p:nvSpPr>
            <p:cNvPr id="13" name="TextBox 13"/>
            <p:cNvSpPr txBox="1"/>
            <p:nvPr/>
          </p:nvSpPr>
          <p:spPr>
            <a:xfrm>
              <a:off x="127000" y="292100"/>
              <a:ext cx="558800" cy="368300"/>
            </a:xfrm>
            <a:prstGeom prst="rect">
              <a:avLst/>
            </a:prstGeom>
          </p:spPr>
          <p:txBody>
            <a:bodyPr lIns="50800" tIns="50800" rIns="50800" bIns="50800" rtlCol="0" anchor="ctr"/>
            <a:lstStyle/>
            <a:p>
              <a:pPr algn="ctr">
                <a:lnSpc>
                  <a:spcPts val="2591"/>
                </a:lnSpc>
              </a:pPr>
              <a:endParaRPr/>
            </a:p>
          </p:txBody>
        </p:sp>
      </p:grpSp>
      <p:sp>
        <p:nvSpPr>
          <p:cNvPr id="14" name="Freeform 14"/>
          <p:cNvSpPr/>
          <p:nvPr/>
        </p:nvSpPr>
        <p:spPr>
          <a:xfrm>
            <a:off x="6122764" y="6847479"/>
            <a:ext cx="2160637" cy="2160637"/>
          </a:xfrm>
          <a:custGeom>
            <a:avLst/>
            <a:gdLst/>
            <a:ahLst/>
            <a:cxnLst/>
            <a:rect l="l" t="t" r="r" b="b"/>
            <a:pathLst>
              <a:path w="2160637" h="2160637">
                <a:moveTo>
                  <a:pt x="0" y="0"/>
                </a:moveTo>
                <a:lnTo>
                  <a:pt x="2160636" y="0"/>
                </a:lnTo>
                <a:lnTo>
                  <a:pt x="2160636" y="2160637"/>
                </a:lnTo>
                <a:lnTo>
                  <a:pt x="0" y="216063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1276357" y="6858608"/>
            <a:ext cx="3866484" cy="2024079"/>
          </a:xfrm>
          <a:prstGeom prst="rect">
            <a:avLst/>
          </a:prstGeom>
        </p:spPr>
        <p:txBody>
          <a:bodyPr lIns="0" tIns="0" rIns="0" bIns="0" rtlCol="0" anchor="t">
            <a:spAutoFit/>
          </a:bodyPr>
          <a:lstStyle/>
          <a:p>
            <a:pPr algn="just">
              <a:lnSpc>
                <a:spcPts val="8136"/>
              </a:lnSpc>
              <a:spcBef>
                <a:spcPct val="0"/>
              </a:spcBef>
            </a:pPr>
            <a:r>
              <a:rPr lang="en-US" sz="5811" spc="-337">
                <a:solidFill>
                  <a:srgbClr val="101B40"/>
                </a:solidFill>
                <a:latin typeface="Montserrat"/>
                <a:ea typeface="Montserrat"/>
                <a:cs typeface="Montserrat"/>
                <a:sym typeface="Montserrat"/>
              </a:rPr>
              <a:t>Algorithms Applied</a:t>
            </a:r>
          </a:p>
        </p:txBody>
      </p:sp>
      <p:grpSp>
        <p:nvGrpSpPr>
          <p:cNvPr id="16" name="Group 16"/>
          <p:cNvGrpSpPr/>
          <p:nvPr/>
        </p:nvGrpSpPr>
        <p:grpSpPr>
          <a:xfrm>
            <a:off x="7042755" y="375429"/>
            <a:ext cx="4083861" cy="840539"/>
            <a:chOff x="0" y="0"/>
            <a:chExt cx="5445148" cy="1120719"/>
          </a:xfrm>
        </p:grpSpPr>
        <p:grpSp>
          <p:nvGrpSpPr>
            <p:cNvPr id="17" name="Group 17"/>
            <p:cNvGrpSpPr/>
            <p:nvPr/>
          </p:nvGrpSpPr>
          <p:grpSpPr>
            <a:xfrm>
              <a:off x="0" y="0"/>
              <a:ext cx="5445148" cy="1120719"/>
              <a:chOff x="0" y="0"/>
              <a:chExt cx="1075585" cy="221377"/>
            </a:xfrm>
          </p:grpSpPr>
          <p:sp>
            <p:nvSpPr>
              <p:cNvPr id="18" name="Freeform 18"/>
              <p:cNvSpPr/>
              <p:nvPr/>
            </p:nvSpPr>
            <p:spPr>
              <a:xfrm>
                <a:off x="0" y="0"/>
                <a:ext cx="1075585" cy="221377"/>
              </a:xfrm>
              <a:custGeom>
                <a:avLst/>
                <a:gdLst/>
                <a:ahLst/>
                <a:cxnLst/>
                <a:rect l="l" t="t" r="r" b="b"/>
                <a:pathLst>
                  <a:path w="1075585" h="221377">
                    <a:moveTo>
                      <a:pt x="110688" y="0"/>
                    </a:moveTo>
                    <a:lnTo>
                      <a:pt x="964897" y="0"/>
                    </a:lnTo>
                    <a:cubicBezTo>
                      <a:pt x="994253" y="0"/>
                      <a:pt x="1022407" y="11662"/>
                      <a:pt x="1043165" y="32420"/>
                    </a:cubicBezTo>
                    <a:cubicBezTo>
                      <a:pt x="1063923" y="53178"/>
                      <a:pt x="1075585" y="81332"/>
                      <a:pt x="1075585" y="110688"/>
                    </a:cubicBezTo>
                    <a:lnTo>
                      <a:pt x="1075585" y="110688"/>
                    </a:lnTo>
                    <a:cubicBezTo>
                      <a:pt x="1075585" y="140045"/>
                      <a:pt x="1063923" y="168199"/>
                      <a:pt x="1043165" y="188957"/>
                    </a:cubicBezTo>
                    <a:cubicBezTo>
                      <a:pt x="1022407" y="209715"/>
                      <a:pt x="994253" y="221377"/>
                      <a:pt x="964897" y="221377"/>
                    </a:cubicBezTo>
                    <a:lnTo>
                      <a:pt x="110688" y="221377"/>
                    </a:lnTo>
                    <a:cubicBezTo>
                      <a:pt x="81332" y="221377"/>
                      <a:pt x="53178" y="209715"/>
                      <a:pt x="32420" y="188957"/>
                    </a:cubicBezTo>
                    <a:cubicBezTo>
                      <a:pt x="11662" y="168199"/>
                      <a:pt x="0" y="140045"/>
                      <a:pt x="0" y="110688"/>
                    </a:cubicBezTo>
                    <a:lnTo>
                      <a:pt x="0" y="110688"/>
                    </a:lnTo>
                    <a:cubicBezTo>
                      <a:pt x="0" y="81332"/>
                      <a:pt x="11662" y="53178"/>
                      <a:pt x="32420" y="32420"/>
                    </a:cubicBezTo>
                    <a:cubicBezTo>
                      <a:pt x="53178" y="11662"/>
                      <a:pt x="81332" y="0"/>
                      <a:pt x="110688" y="0"/>
                    </a:cubicBezTo>
                    <a:close/>
                  </a:path>
                </a:pathLst>
              </a:custGeom>
              <a:ln w="38100" cap="rnd">
                <a:solidFill>
                  <a:srgbClr val="101B40"/>
                </a:solidFill>
                <a:prstDash val="solid"/>
                <a:round/>
              </a:ln>
            </p:spPr>
          </p:sp>
          <p:sp>
            <p:nvSpPr>
              <p:cNvPr id="19" name="TextBox 19"/>
              <p:cNvSpPr txBox="1"/>
              <p:nvPr/>
            </p:nvSpPr>
            <p:spPr>
              <a:xfrm>
                <a:off x="0" y="-38100"/>
                <a:ext cx="1075585" cy="259477"/>
              </a:xfrm>
              <a:prstGeom prst="rect">
                <a:avLst/>
              </a:prstGeom>
            </p:spPr>
            <p:txBody>
              <a:bodyPr lIns="50800" tIns="50800" rIns="50800" bIns="50800" rtlCol="0" anchor="ctr"/>
              <a:lstStyle/>
              <a:p>
                <a:pPr algn="ctr">
                  <a:lnSpc>
                    <a:spcPts val="2871"/>
                  </a:lnSpc>
                </a:pPr>
                <a:endParaRPr/>
              </a:p>
            </p:txBody>
          </p:sp>
        </p:grpSp>
        <p:grpSp>
          <p:nvGrpSpPr>
            <p:cNvPr id="20" name="Group 20"/>
            <p:cNvGrpSpPr/>
            <p:nvPr/>
          </p:nvGrpSpPr>
          <p:grpSpPr>
            <a:xfrm>
              <a:off x="213769" y="150440"/>
              <a:ext cx="5021285" cy="785242"/>
              <a:chOff x="0" y="0"/>
              <a:chExt cx="991859" cy="155110"/>
            </a:xfrm>
          </p:grpSpPr>
          <p:sp>
            <p:nvSpPr>
              <p:cNvPr id="21" name="Freeform 21"/>
              <p:cNvSpPr/>
              <p:nvPr/>
            </p:nvSpPr>
            <p:spPr>
              <a:xfrm>
                <a:off x="0" y="0"/>
                <a:ext cx="991859" cy="155110"/>
              </a:xfrm>
              <a:custGeom>
                <a:avLst/>
                <a:gdLst/>
                <a:ahLst/>
                <a:cxnLst/>
                <a:rect l="l" t="t" r="r" b="b"/>
                <a:pathLst>
                  <a:path w="991859" h="155110">
                    <a:moveTo>
                      <a:pt x="77555" y="0"/>
                    </a:moveTo>
                    <a:lnTo>
                      <a:pt x="914304" y="0"/>
                    </a:lnTo>
                    <a:cubicBezTo>
                      <a:pt x="957136" y="0"/>
                      <a:pt x="991859" y="34722"/>
                      <a:pt x="991859" y="77555"/>
                    </a:cubicBezTo>
                    <a:lnTo>
                      <a:pt x="991859" y="77555"/>
                    </a:lnTo>
                    <a:cubicBezTo>
                      <a:pt x="991859" y="120387"/>
                      <a:pt x="957136" y="155110"/>
                      <a:pt x="914304"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22" name="TextBox 22"/>
              <p:cNvSpPr txBox="1"/>
              <p:nvPr/>
            </p:nvSpPr>
            <p:spPr>
              <a:xfrm>
                <a:off x="0" y="-57150"/>
                <a:ext cx="991859" cy="212260"/>
              </a:xfrm>
              <a:prstGeom prst="rect">
                <a:avLst/>
              </a:prstGeom>
            </p:spPr>
            <p:txBody>
              <a:bodyPr lIns="50800" tIns="50800" rIns="50800" bIns="50800" rtlCol="0" anchor="ctr"/>
              <a:lstStyle/>
              <a:p>
                <a:pPr algn="ctr">
                  <a:lnSpc>
                    <a:spcPts val="3851"/>
                  </a:lnSpc>
                </a:pPr>
                <a:endParaRPr/>
              </a:p>
            </p:txBody>
          </p:sp>
        </p:grpSp>
        <p:sp>
          <p:nvSpPr>
            <p:cNvPr id="23" name="TextBox 23"/>
            <p:cNvSpPr txBox="1"/>
            <p:nvPr/>
          </p:nvSpPr>
          <p:spPr>
            <a:xfrm>
              <a:off x="627208" y="190574"/>
              <a:ext cx="4139932" cy="624160"/>
            </a:xfrm>
            <a:prstGeom prst="rect">
              <a:avLst/>
            </a:prstGeom>
          </p:spPr>
          <p:txBody>
            <a:bodyPr lIns="0" tIns="0" rIns="0" bIns="0" rtlCol="0" anchor="t">
              <a:spAutoFit/>
            </a:bodyPr>
            <a:lstStyle/>
            <a:p>
              <a:pPr marL="0" lvl="0" indent="0" algn="ctr">
                <a:lnSpc>
                  <a:spcPts val="3991"/>
                </a:lnSpc>
                <a:spcBef>
                  <a:spcPct val="0"/>
                </a:spcBef>
              </a:pPr>
              <a:r>
                <a:rPr lang="en-US" sz="2851" b="1" spc="5">
                  <a:solidFill>
                    <a:srgbClr val="F4F4F4"/>
                  </a:solidFill>
                  <a:latin typeface="Montserrat Bold"/>
                  <a:ea typeface="Montserrat Bold"/>
                  <a:cs typeface="Montserrat Bold"/>
                  <a:sym typeface="Montserrat Bold"/>
                </a:rPr>
                <a:t>MODELS USED</a:t>
              </a:r>
            </a:p>
          </p:txBody>
        </p:sp>
      </p:grpSp>
      <p:sp>
        <p:nvSpPr>
          <p:cNvPr id="24" name="TextBox 24"/>
          <p:cNvSpPr txBox="1"/>
          <p:nvPr/>
        </p:nvSpPr>
        <p:spPr>
          <a:xfrm>
            <a:off x="1493296" y="672526"/>
            <a:ext cx="1888114" cy="985348"/>
          </a:xfrm>
          <a:prstGeom prst="rect">
            <a:avLst/>
          </a:prstGeom>
        </p:spPr>
        <p:txBody>
          <a:bodyPr lIns="0" tIns="0" rIns="0" bIns="0" rtlCol="0" anchor="t">
            <a:spAutoFit/>
          </a:bodyPr>
          <a:lstStyle/>
          <a:p>
            <a:pPr algn="l">
              <a:lnSpc>
                <a:spcPts val="2562"/>
              </a:lnSpc>
            </a:pPr>
            <a:r>
              <a:rPr lang="en-US" sz="2351" b="1" spc="4">
                <a:solidFill>
                  <a:srgbClr val="101B40"/>
                </a:solidFill>
                <a:latin typeface="Montserrat Bold"/>
                <a:ea typeface="Montserrat Bold"/>
                <a:cs typeface="Montserrat Bold"/>
                <a:sym typeface="Montserrat Bold"/>
              </a:rPr>
              <a:t>THINK</a:t>
            </a:r>
          </a:p>
          <a:p>
            <a:pPr algn="l">
              <a:lnSpc>
                <a:spcPts val="2562"/>
              </a:lnSpc>
            </a:pPr>
            <a:r>
              <a:rPr lang="en-US" sz="2351" b="1" spc="4">
                <a:solidFill>
                  <a:srgbClr val="101B40"/>
                </a:solidFill>
                <a:latin typeface="Montserrat Bold"/>
                <a:ea typeface="Montserrat Bold"/>
                <a:cs typeface="Montserrat Bold"/>
                <a:sym typeface="Montserrat Bold"/>
              </a:rPr>
              <a:t>      FUTURE </a:t>
            </a:r>
          </a:p>
          <a:p>
            <a:pPr marL="0" lvl="0" indent="0" algn="l">
              <a:lnSpc>
                <a:spcPts val="2562"/>
              </a:lnSpc>
            </a:pPr>
            <a:endParaRPr lang="en-US" sz="2351" b="1" spc="4">
              <a:solidFill>
                <a:srgbClr val="101B40"/>
              </a:solidFill>
              <a:latin typeface="Montserrat Bold"/>
              <a:ea typeface="Montserrat Bold"/>
              <a:cs typeface="Montserrat Bold"/>
              <a:sym typeface="Montserrat Bold"/>
            </a:endParaRPr>
          </a:p>
        </p:txBody>
      </p:sp>
      <p:sp>
        <p:nvSpPr>
          <p:cNvPr id="25" name="TextBox 25"/>
          <p:cNvSpPr txBox="1"/>
          <p:nvPr/>
        </p:nvSpPr>
        <p:spPr>
          <a:xfrm>
            <a:off x="9065636" y="6314549"/>
            <a:ext cx="7670784" cy="3137814"/>
          </a:xfrm>
          <a:prstGeom prst="rect">
            <a:avLst/>
          </a:prstGeom>
        </p:spPr>
        <p:txBody>
          <a:bodyPr lIns="0" tIns="0" rIns="0" bIns="0" rtlCol="0" anchor="t">
            <a:spAutoFit/>
          </a:bodyPr>
          <a:lstStyle/>
          <a:p>
            <a:pPr marL="649430" lvl="1" indent="-324715" algn="l">
              <a:lnSpc>
                <a:spcPts val="4211"/>
              </a:lnSpc>
              <a:buFont typeface="Arial"/>
              <a:buChar char="•"/>
            </a:pPr>
            <a:r>
              <a:rPr lang="en-US" sz="3008" b="1" spc="6">
                <a:solidFill>
                  <a:srgbClr val="000000"/>
                </a:solidFill>
                <a:latin typeface="Montserrat Bold"/>
                <a:ea typeface="Montserrat Bold"/>
                <a:cs typeface="Montserrat Bold"/>
                <a:sym typeface="Montserrat Bold"/>
              </a:rPr>
              <a:t>LOGISTIC REGRESSION</a:t>
            </a:r>
          </a:p>
          <a:p>
            <a:pPr marL="649430" lvl="1" indent="-324715" algn="l">
              <a:lnSpc>
                <a:spcPts val="4211"/>
              </a:lnSpc>
              <a:buFont typeface="Arial"/>
              <a:buChar char="•"/>
            </a:pPr>
            <a:r>
              <a:rPr lang="en-US" sz="3008" b="1" spc="6">
                <a:solidFill>
                  <a:srgbClr val="000000"/>
                </a:solidFill>
                <a:latin typeface="Montserrat Bold"/>
                <a:ea typeface="Montserrat Bold"/>
                <a:cs typeface="Montserrat Bold"/>
                <a:sym typeface="Montserrat Bold"/>
              </a:rPr>
              <a:t>RANDOM FOREST</a:t>
            </a:r>
          </a:p>
          <a:p>
            <a:pPr marL="649430" lvl="1" indent="-324715" algn="l">
              <a:lnSpc>
                <a:spcPts val="4211"/>
              </a:lnSpc>
              <a:buFont typeface="Arial"/>
              <a:buChar char="•"/>
            </a:pPr>
            <a:r>
              <a:rPr lang="en-US" sz="3008" b="1" spc="6">
                <a:solidFill>
                  <a:srgbClr val="000000"/>
                </a:solidFill>
                <a:latin typeface="Montserrat Bold"/>
                <a:ea typeface="Montserrat Bold"/>
                <a:cs typeface="Montserrat Bold"/>
                <a:sym typeface="Montserrat Bold"/>
              </a:rPr>
              <a:t>DECISION TREE</a:t>
            </a:r>
          </a:p>
          <a:p>
            <a:pPr marL="649430" lvl="1" indent="-324715" algn="l">
              <a:lnSpc>
                <a:spcPts val="4211"/>
              </a:lnSpc>
              <a:buFont typeface="Arial"/>
              <a:buChar char="•"/>
            </a:pPr>
            <a:r>
              <a:rPr lang="en-US" sz="3008" b="1" spc="6">
                <a:solidFill>
                  <a:srgbClr val="000000"/>
                </a:solidFill>
                <a:latin typeface="Montserrat Bold"/>
                <a:ea typeface="Montserrat Bold"/>
                <a:cs typeface="Montserrat Bold"/>
                <a:sym typeface="Montserrat Bold"/>
              </a:rPr>
              <a:t>SUPPORT VECTOR MACHINE (SVM)</a:t>
            </a:r>
          </a:p>
          <a:p>
            <a:pPr marL="649430" lvl="1" indent="-324715" algn="l">
              <a:lnSpc>
                <a:spcPts val="4211"/>
              </a:lnSpc>
              <a:buFont typeface="Arial"/>
              <a:buChar char="•"/>
            </a:pPr>
            <a:r>
              <a:rPr lang="en-US" sz="3008" b="1" spc="6">
                <a:solidFill>
                  <a:srgbClr val="000000"/>
                </a:solidFill>
                <a:latin typeface="Montserrat Bold"/>
                <a:ea typeface="Montserrat Bold"/>
                <a:cs typeface="Montserrat Bold"/>
                <a:sym typeface="Montserrat Bold"/>
              </a:rPr>
              <a:t>K-NEAREST NEIGHBORS (KNN)</a:t>
            </a:r>
          </a:p>
          <a:p>
            <a:pPr marL="649430" lvl="1" indent="-324715" algn="l">
              <a:lnSpc>
                <a:spcPts val="4211"/>
              </a:lnSpc>
              <a:buFont typeface="Arial"/>
              <a:buChar char="•"/>
            </a:pPr>
            <a:r>
              <a:rPr lang="en-US" sz="3008" b="1" spc="6">
                <a:solidFill>
                  <a:srgbClr val="000000"/>
                </a:solidFill>
                <a:latin typeface="Montserrat Bold"/>
                <a:ea typeface="Montserrat Bold"/>
                <a:cs typeface="Montserrat Bold"/>
                <a:sym typeface="Montserrat Bold"/>
              </a:rPr>
              <a:t>NAIVE BAYES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3" name="Group 3"/>
          <p:cNvGrpSpPr/>
          <p:nvPr/>
        </p:nvGrpSpPr>
        <p:grpSpPr>
          <a:xfrm>
            <a:off x="-942750" y="2337722"/>
            <a:ext cx="7047156" cy="6254075"/>
            <a:chOff x="0" y="0"/>
            <a:chExt cx="1856041" cy="1647164"/>
          </a:xfrm>
        </p:grpSpPr>
        <p:sp>
          <p:nvSpPr>
            <p:cNvPr id="4" name="Freeform 4"/>
            <p:cNvSpPr/>
            <p:nvPr/>
          </p:nvSpPr>
          <p:spPr>
            <a:xfrm>
              <a:off x="0" y="0"/>
              <a:ext cx="1856041" cy="1647164"/>
            </a:xfrm>
            <a:custGeom>
              <a:avLst/>
              <a:gdLst/>
              <a:ahLst/>
              <a:cxnLst/>
              <a:rect l="l" t="t" r="r" b="b"/>
              <a:pathLst>
                <a:path w="1856041" h="1647164">
                  <a:moveTo>
                    <a:pt x="56028" y="0"/>
                  </a:moveTo>
                  <a:lnTo>
                    <a:pt x="1800013" y="0"/>
                  </a:lnTo>
                  <a:cubicBezTo>
                    <a:pt x="1830957" y="0"/>
                    <a:pt x="1856041" y="25085"/>
                    <a:pt x="1856041" y="56028"/>
                  </a:cubicBezTo>
                  <a:lnTo>
                    <a:pt x="1856041" y="1591136"/>
                  </a:lnTo>
                  <a:cubicBezTo>
                    <a:pt x="1856041" y="1605995"/>
                    <a:pt x="1850138" y="1620246"/>
                    <a:pt x="1839631" y="1630754"/>
                  </a:cubicBezTo>
                  <a:cubicBezTo>
                    <a:pt x="1829124" y="1641261"/>
                    <a:pt x="1814873" y="1647164"/>
                    <a:pt x="1800013" y="1647164"/>
                  </a:cubicBezTo>
                  <a:lnTo>
                    <a:pt x="56028" y="1647164"/>
                  </a:lnTo>
                  <a:cubicBezTo>
                    <a:pt x="41168" y="1647164"/>
                    <a:pt x="26918" y="1641261"/>
                    <a:pt x="16410" y="1630754"/>
                  </a:cubicBezTo>
                  <a:cubicBezTo>
                    <a:pt x="5903" y="1620246"/>
                    <a:pt x="0" y="1605995"/>
                    <a:pt x="0" y="1591136"/>
                  </a:cubicBezTo>
                  <a:lnTo>
                    <a:pt x="0" y="56028"/>
                  </a:lnTo>
                  <a:cubicBezTo>
                    <a:pt x="0" y="41168"/>
                    <a:pt x="5903" y="26918"/>
                    <a:pt x="16410" y="16410"/>
                  </a:cubicBezTo>
                  <a:cubicBezTo>
                    <a:pt x="26918" y="5903"/>
                    <a:pt x="41168" y="0"/>
                    <a:pt x="56028" y="0"/>
                  </a:cubicBezTo>
                  <a:close/>
                </a:path>
              </a:pathLst>
            </a:custGeom>
            <a:solidFill>
              <a:srgbClr val="DCE2EB"/>
            </a:solidFill>
          </p:spPr>
        </p:sp>
        <p:sp>
          <p:nvSpPr>
            <p:cNvPr id="5" name="TextBox 5"/>
            <p:cNvSpPr txBox="1"/>
            <p:nvPr/>
          </p:nvSpPr>
          <p:spPr>
            <a:xfrm>
              <a:off x="0" y="-38100"/>
              <a:ext cx="1856041" cy="1685264"/>
            </a:xfrm>
            <a:prstGeom prst="rect">
              <a:avLst/>
            </a:prstGeom>
          </p:spPr>
          <p:txBody>
            <a:bodyPr lIns="50800" tIns="50800" rIns="50800" bIns="50800" rtlCol="0" anchor="ctr"/>
            <a:lstStyle/>
            <a:p>
              <a:pPr algn="ctr">
                <a:lnSpc>
                  <a:spcPts val="2591"/>
                </a:lnSpc>
              </a:pPr>
              <a:endParaRPr/>
            </a:p>
          </p:txBody>
        </p:sp>
      </p:grpSp>
      <p:sp>
        <p:nvSpPr>
          <p:cNvPr id="6" name="Freeform 6"/>
          <p:cNvSpPr/>
          <p:nvPr/>
        </p:nvSpPr>
        <p:spPr>
          <a:xfrm>
            <a:off x="4938362" y="4063182"/>
            <a:ext cx="2160637" cy="2160637"/>
          </a:xfrm>
          <a:custGeom>
            <a:avLst/>
            <a:gdLst/>
            <a:ahLst/>
            <a:cxnLst/>
            <a:rect l="l" t="t" r="r" b="b"/>
            <a:pathLst>
              <a:path w="2160637" h="2160637">
                <a:moveTo>
                  <a:pt x="0" y="0"/>
                </a:moveTo>
                <a:lnTo>
                  <a:pt x="2160637" y="0"/>
                </a:lnTo>
                <a:lnTo>
                  <a:pt x="2160637" y="2160636"/>
                </a:lnTo>
                <a:lnTo>
                  <a:pt x="0" y="216063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1176884" y="3001103"/>
            <a:ext cx="5965328" cy="7285897"/>
          </a:xfrm>
          <a:custGeom>
            <a:avLst/>
            <a:gdLst/>
            <a:ahLst/>
            <a:cxnLst/>
            <a:rect l="l" t="t" r="r" b="b"/>
            <a:pathLst>
              <a:path w="5965328" h="7285897">
                <a:moveTo>
                  <a:pt x="0" y="0"/>
                </a:moveTo>
                <a:lnTo>
                  <a:pt x="5965328" y="0"/>
                </a:lnTo>
                <a:lnTo>
                  <a:pt x="5965328" y="7285897"/>
                </a:lnTo>
                <a:lnTo>
                  <a:pt x="0" y="7285897"/>
                </a:lnTo>
                <a:lnTo>
                  <a:pt x="0" y="0"/>
                </a:lnTo>
                <a:close/>
              </a:path>
            </a:pathLst>
          </a:custGeom>
          <a:blipFill>
            <a:blip r:embed="rId6"/>
            <a:stretch>
              <a:fillRect/>
            </a:stretch>
          </a:blipFill>
        </p:spPr>
      </p:sp>
      <p:sp>
        <p:nvSpPr>
          <p:cNvPr id="8" name="TextBox 8"/>
          <p:cNvSpPr txBox="1"/>
          <p:nvPr/>
        </p:nvSpPr>
        <p:spPr>
          <a:xfrm>
            <a:off x="8034598" y="2394104"/>
            <a:ext cx="9164670" cy="1077535"/>
          </a:xfrm>
          <a:prstGeom prst="rect">
            <a:avLst/>
          </a:prstGeom>
        </p:spPr>
        <p:txBody>
          <a:bodyPr lIns="0" tIns="0" rIns="0" bIns="0" rtlCol="0" anchor="t">
            <a:spAutoFit/>
          </a:bodyPr>
          <a:lstStyle/>
          <a:p>
            <a:pPr algn="just">
              <a:lnSpc>
                <a:spcPts val="9189"/>
              </a:lnSpc>
            </a:pPr>
            <a:r>
              <a:rPr lang="en-US" sz="5603" spc="-324">
                <a:solidFill>
                  <a:srgbClr val="101B40"/>
                </a:solidFill>
                <a:latin typeface="Montserrat"/>
                <a:ea typeface="Montserrat"/>
                <a:cs typeface="Montserrat"/>
                <a:sym typeface="Montserrat"/>
              </a:rPr>
              <a:t>Key Project Insights</a:t>
            </a:r>
          </a:p>
        </p:txBody>
      </p:sp>
      <p:sp>
        <p:nvSpPr>
          <p:cNvPr id="9" name="Freeform 9"/>
          <p:cNvSpPr/>
          <p:nvPr/>
        </p:nvSpPr>
        <p:spPr>
          <a:xfrm>
            <a:off x="16398141" y="8457173"/>
            <a:ext cx="1602254" cy="1602254"/>
          </a:xfrm>
          <a:custGeom>
            <a:avLst/>
            <a:gdLst/>
            <a:ahLst/>
            <a:cxnLst/>
            <a:rect l="l" t="t" r="r" b="b"/>
            <a:pathLst>
              <a:path w="1602254" h="1602254">
                <a:moveTo>
                  <a:pt x="0" y="0"/>
                </a:moveTo>
                <a:lnTo>
                  <a:pt x="1602254" y="0"/>
                </a:lnTo>
                <a:lnTo>
                  <a:pt x="1602254" y="1602254"/>
                </a:lnTo>
                <a:lnTo>
                  <a:pt x="0" y="160225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10" name="Group 10"/>
          <p:cNvGrpSpPr/>
          <p:nvPr/>
        </p:nvGrpSpPr>
        <p:grpSpPr>
          <a:xfrm>
            <a:off x="7098999" y="375429"/>
            <a:ext cx="6114836" cy="1254653"/>
            <a:chOff x="0" y="0"/>
            <a:chExt cx="8153115" cy="1672870"/>
          </a:xfrm>
        </p:grpSpPr>
        <p:grpSp>
          <p:nvGrpSpPr>
            <p:cNvPr id="11" name="Group 11"/>
            <p:cNvGrpSpPr/>
            <p:nvPr/>
          </p:nvGrpSpPr>
          <p:grpSpPr>
            <a:xfrm>
              <a:off x="0" y="0"/>
              <a:ext cx="8153115" cy="1672870"/>
              <a:chOff x="0" y="0"/>
              <a:chExt cx="1610492" cy="330444"/>
            </a:xfrm>
          </p:grpSpPr>
          <p:sp>
            <p:nvSpPr>
              <p:cNvPr id="12" name="Freeform 12"/>
              <p:cNvSpPr/>
              <p:nvPr/>
            </p:nvSpPr>
            <p:spPr>
              <a:xfrm>
                <a:off x="0" y="0"/>
                <a:ext cx="1610492" cy="330444"/>
              </a:xfrm>
              <a:custGeom>
                <a:avLst/>
                <a:gdLst/>
                <a:ahLst/>
                <a:cxnLst/>
                <a:rect l="l" t="t" r="r" b="b"/>
                <a:pathLst>
                  <a:path w="1610492" h="330444">
                    <a:moveTo>
                      <a:pt x="126609" y="0"/>
                    </a:moveTo>
                    <a:lnTo>
                      <a:pt x="1483883" y="0"/>
                    </a:lnTo>
                    <a:cubicBezTo>
                      <a:pt x="1517462" y="0"/>
                      <a:pt x="1549665" y="13339"/>
                      <a:pt x="1573409" y="37083"/>
                    </a:cubicBezTo>
                    <a:cubicBezTo>
                      <a:pt x="1597153" y="60827"/>
                      <a:pt x="1610492" y="93030"/>
                      <a:pt x="1610492" y="126609"/>
                    </a:cubicBezTo>
                    <a:lnTo>
                      <a:pt x="1610492" y="203835"/>
                    </a:lnTo>
                    <a:cubicBezTo>
                      <a:pt x="1610492" y="237414"/>
                      <a:pt x="1597153" y="269617"/>
                      <a:pt x="1573409" y="293361"/>
                    </a:cubicBezTo>
                    <a:cubicBezTo>
                      <a:pt x="1549665" y="317104"/>
                      <a:pt x="1517462" y="330444"/>
                      <a:pt x="1483883" y="330444"/>
                    </a:cubicBezTo>
                    <a:lnTo>
                      <a:pt x="126609" y="330444"/>
                    </a:lnTo>
                    <a:cubicBezTo>
                      <a:pt x="93030" y="330444"/>
                      <a:pt x="60827" y="317104"/>
                      <a:pt x="37083" y="293361"/>
                    </a:cubicBezTo>
                    <a:cubicBezTo>
                      <a:pt x="13339" y="269617"/>
                      <a:pt x="0" y="237414"/>
                      <a:pt x="0" y="203835"/>
                    </a:cubicBezTo>
                    <a:lnTo>
                      <a:pt x="0" y="126609"/>
                    </a:lnTo>
                    <a:cubicBezTo>
                      <a:pt x="0" y="93030"/>
                      <a:pt x="13339" y="60827"/>
                      <a:pt x="37083" y="37083"/>
                    </a:cubicBezTo>
                    <a:cubicBezTo>
                      <a:pt x="60827" y="13339"/>
                      <a:pt x="93030" y="0"/>
                      <a:pt x="126609" y="0"/>
                    </a:cubicBezTo>
                    <a:close/>
                  </a:path>
                </a:pathLst>
              </a:custGeom>
              <a:ln w="38100" cap="rnd">
                <a:solidFill>
                  <a:srgbClr val="101B40"/>
                </a:solidFill>
                <a:prstDash val="solid"/>
                <a:round/>
              </a:ln>
            </p:spPr>
          </p:sp>
          <p:sp>
            <p:nvSpPr>
              <p:cNvPr id="13" name="TextBox 13"/>
              <p:cNvSpPr txBox="1"/>
              <p:nvPr/>
            </p:nvSpPr>
            <p:spPr>
              <a:xfrm>
                <a:off x="0" y="-38100"/>
                <a:ext cx="1610492" cy="368544"/>
              </a:xfrm>
              <a:prstGeom prst="rect">
                <a:avLst/>
              </a:prstGeom>
            </p:spPr>
            <p:txBody>
              <a:bodyPr lIns="50800" tIns="50800" rIns="50800" bIns="50800" rtlCol="0" anchor="ctr"/>
              <a:lstStyle/>
              <a:p>
                <a:pPr algn="ctr">
                  <a:lnSpc>
                    <a:spcPts val="2871"/>
                  </a:lnSpc>
                </a:pPr>
                <a:endParaRPr/>
              </a:p>
            </p:txBody>
          </p:sp>
        </p:grpSp>
        <p:grpSp>
          <p:nvGrpSpPr>
            <p:cNvPr id="14" name="Group 14"/>
            <p:cNvGrpSpPr/>
            <p:nvPr/>
          </p:nvGrpSpPr>
          <p:grpSpPr>
            <a:xfrm>
              <a:off x="215804" y="150440"/>
              <a:ext cx="7651514" cy="1337394"/>
              <a:chOff x="0" y="0"/>
              <a:chExt cx="1511410" cy="264177"/>
            </a:xfrm>
          </p:grpSpPr>
          <p:sp>
            <p:nvSpPr>
              <p:cNvPr id="15" name="Freeform 15"/>
              <p:cNvSpPr/>
              <p:nvPr/>
            </p:nvSpPr>
            <p:spPr>
              <a:xfrm>
                <a:off x="0" y="0"/>
                <a:ext cx="1511410" cy="264177"/>
              </a:xfrm>
              <a:custGeom>
                <a:avLst/>
                <a:gdLst/>
                <a:ahLst/>
                <a:cxnLst/>
                <a:rect l="l" t="t" r="r" b="b"/>
                <a:pathLst>
                  <a:path w="1511410" h="264177">
                    <a:moveTo>
                      <a:pt x="132088" y="0"/>
                    </a:moveTo>
                    <a:lnTo>
                      <a:pt x="1379322" y="0"/>
                    </a:lnTo>
                    <a:cubicBezTo>
                      <a:pt x="1452272" y="0"/>
                      <a:pt x="1511410" y="59138"/>
                      <a:pt x="1511410" y="132088"/>
                    </a:cubicBezTo>
                    <a:lnTo>
                      <a:pt x="1511410" y="132088"/>
                    </a:lnTo>
                    <a:cubicBezTo>
                      <a:pt x="1511410" y="205039"/>
                      <a:pt x="1452272" y="264177"/>
                      <a:pt x="1379322" y="264177"/>
                    </a:cubicBezTo>
                    <a:lnTo>
                      <a:pt x="132088" y="264177"/>
                    </a:lnTo>
                    <a:cubicBezTo>
                      <a:pt x="59138" y="264177"/>
                      <a:pt x="0" y="205039"/>
                      <a:pt x="0" y="132088"/>
                    </a:cubicBezTo>
                    <a:lnTo>
                      <a:pt x="0" y="132088"/>
                    </a:lnTo>
                    <a:cubicBezTo>
                      <a:pt x="0" y="59138"/>
                      <a:pt x="59138" y="0"/>
                      <a:pt x="132088" y="0"/>
                    </a:cubicBezTo>
                    <a:close/>
                  </a:path>
                </a:pathLst>
              </a:custGeom>
              <a:solidFill>
                <a:srgbClr val="101B40"/>
              </a:solidFill>
              <a:ln cap="rnd">
                <a:noFill/>
                <a:prstDash val="solid"/>
                <a:round/>
              </a:ln>
            </p:spPr>
          </p:sp>
          <p:sp>
            <p:nvSpPr>
              <p:cNvPr id="16" name="TextBox 16"/>
              <p:cNvSpPr txBox="1"/>
              <p:nvPr/>
            </p:nvSpPr>
            <p:spPr>
              <a:xfrm>
                <a:off x="0" y="-57150"/>
                <a:ext cx="1511410" cy="321327"/>
              </a:xfrm>
              <a:prstGeom prst="rect">
                <a:avLst/>
              </a:prstGeom>
            </p:spPr>
            <p:txBody>
              <a:bodyPr lIns="50800" tIns="50800" rIns="50800" bIns="50800" rtlCol="0" anchor="ctr"/>
              <a:lstStyle/>
              <a:p>
                <a:pPr algn="ctr">
                  <a:lnSpc>
                    <a:spcPts val="3851"/>
                  </a:lnSpc>
                </a:pPr>
                <a:endParaRPr/>
              </a:p>
            </p:txBody>
          </p:sp>
        </p:grpSp>
        <p:sp>
          <p:nvSpPr>
            <p:cNvPr id="17" name="TextBox 17"/>
            <p:cNvSpPr txBox="1"/>
            <p:nvPr/>
          </p:nvSpPr>
          <p:spPr>
            <a:xfrm>
              <a:off x="687846" y="377084"/>
              <a:ext cx="6773815" cy="709038"/>
            </a:xfrm>
            <a:prstGeom prst="rect">
              <a:avLst/>
            </a:prstGeom>
          </p:spPr>
          <p:txBody>
            <a:bodyPr lIns="0" tIns="0" rIns="0" bIns="0" rtlCol="0" anchor="t">
              <a:spAutoFit/>
            </a:bodyPr>
            <a:lstStyle/>
            <a:p>
              <a:pPr marL="0" lvl="0" indent="0" algn="ctr">
                <a:lnSpc>
                  <a:spcPts val="4551"/>
                </a:lnSpc>
                <a:spcBef>
                  <a:spcPct val="0"/>
                </a:spcBef>
              </a:pPr>
              <a:r>
                <a:rPr lang="en-US" sz="3251" b="1" spc="6">
                  <a:solidFill>
                    <a:srgbClr val="F4F4F4"/>
                  </a:solidFill>
                  <a:latin typeface="Montserrat Bold"/>
                  <a:ea typeface="Montserrat Bold"/>
                  <a:cs typeface="Montserrat Bold"/>
                  <a:sym typeface="Montserrat Bold"/>
                </a:rPr>
                <a:t>PROJECT HIGHLIGHTS</a:t>
              </a:r>
            </a:p>
          </p:txBody>
        </p:sp>
      </p:grpSp>
      <p:sp>
        <p:nvSpPr>
          <p:cNvPr id="18" name="TextBox 18"/>
          <p:cNvSpPr txBox="1"/>
          <p:nvPr/>
        </p:nvSpPr>
        <p:spPr>
          <a:xfrm>
            <a:off x="1493296" y="579203"/>
            <a:ext cx="2081454" cy="1078672"/>
          </a:xfrm>
          <a:prstGeom prst="rect">
            <a:avLst/>
          </a:prstGeom>
        </p:spPr>
        <p:txBody>
          <a:bodyPr lIns="0" tIns="0" rIns="0" bIns="0" rtlCol="0" anchor="t">
            <a:spAutoFit/>
          </a:bodyPr>
          <a:lstStyle/>
          <a:p>
            <a:pPr algn="l">
              <a:lnSpc>
                <a:spcPts val="2825"/>
              </a:lnSpc>
            </a:pPr>
            <a:r>
              <a:rPr lang="en-US" sz="2592" b="1" spc="5">
                <a:solidFill>
                  <a:srgbClr val="101B40"/>
                </a:solidFill>
                <a:latin typeface="Montserrat Bold"/>
                <a:ea typeface="Montserrat Bold"/>
                <a:cs typeface="Montserrat Bold"/>
                <a:sym typeface="Montserrat Bold"/>
              </a:rPr>
              <a:t>THINK</a:t>
            </a:r>
          </a:p>
          <a:p>
            <a:pPr algn="l">
              <a:lnSpc>
                <a:spcPts val="2825"/>
              </a:lnSpc>
            </a:pPr>
            <a:r>
              <a:rPr lang="en-US" sz="2592" b="1" spc="5">
                <a:solidFill>
                  <a:srgbClr val="101B40"/>
                </a:solidFill>
                <a:latin typeface="Montserrat Bold"/>
                <a:ea typeface="Montserrat Bold"/>
                <a:cs typeface="Montserrat Bold"/>
                <a:sym typeface="Montserrat Bold"/>
              </a:rPr>
              <a:t>      FUTURE </a:t>
            </a:r>
          </a:p>
          <a:p>
            <a:pPr marL="0" lvl="0" indent="0" algn="l">
              <a:lnSpc>
                <a:spcPts val="2825"/>
              </a:lnSpc>
            </a:pPr>
            <a:endParaRPr lang="en-US" sz="2592" b="1" spc="5">
              <a:solidFill>
                <a:srgbClr val="101B40"/>
              </a:solidFill>
              <a:latin typeface="Montserrat Bold"/>
              <a:ea typeface="Montserrat Bold"/>
              <a:cs typeface="Montserrat Bold"/>
              <a:sym typeface="Montserrat Bold"/>
            </a:endParaRPr>
          </a:p>
        </p:txBody>
      </p:sp>
      <p:sp>
        <p:nvSpPr>
          <p:cNvPr id="19" name="TextBox 19"/>
          <p:cNvSpPr txBox="1"/>
          <p:nvPr/>
        </p:nvSpPr>
        <p:spPr>
          <a:xfrm>
            <a:off x="7509301" y="3939357"/>
            <a:ext cx="8888840" cy="5394305"/>
          </a:xfrm>
          <a:prstGeom prst="rect">
            <a:avLst/>
          </a:prstGeom>
        </p:spPr>
        <p:txBody>
          <a:bodyPr lIns="0" tIns="0" rIns="0" bIns="0" rtlCol="0" anchor="t">
            <a:spAutoFit/>
          </a:bodyPr>
          <a:lstStyle/>
          <a:p>
            <a:pPr marL="550835" lvl="1" indent="-275417" algn="l">
              <a:lnSpc>
                <a:spcPts val="4311"/>
              </a:lnSpc>
              <a:buFont typeface="Arial"/>
              <a:buChar char="•"/>
            </a:pPr>
            <a:r>
              <a:rPr lang="en-US" sz="2551" b="1" spc="5">
                <a:solidFill>
                  <a:srgbClr val="000000"/>
                </a:solidFill>
                <a:latin typeface="Montserrat Bold"/>
                <a:ea typeface="Montserrat Bold"/>
                <a:cs typeface="Montserrat Bold"/>
                <a:sym typeface="Montserrat Bold"/>
              </a:rPr>
              <a:t>CHURN PREDICTION → CUSTOMER RETENTION</a:t>
            </a:r>
          </a:p>
          <a:p>
            <a:pPr marL="550835" lvl="1" indent="-275417" algn="l">
              <a:lnSpc>
                <a:spcPts val="4311"/>
              </a:lnSpc>
              <a:buFont typeface="Arial"/>
              <a:buChar char="•"/>
            </a:pPr>
            <a:r>
              <a:rPr lang="en-US" sz="2551" b="1" spc="5">
                <a:solidFill>
                  <a:srgbClr val="000000"/>
                </a:solidFill>
                <a:latin typeface="Montserrat Bold"/>
                <a:ea typeface="Montserrat Bold"/>
                <a:cs typeface="Montserrat Bold"/>
                <a:sym typeface="Montserrat Bold"/>
              </a:rPr>
              <a:t>DIABETES PREDICTION → HEALTH RISK ANALYSIS</a:t>
            </a:r>
          </a:p>
          <a:p>
            <a:pPr marL="550835" lvl="1" indent="-275417" algn="l">
              <a:lnSpc>
                <a:spcPts val="4311"/>
              </a:lnSpc>
              <a:buFont typeface="Arial"/>
              <a:buChar char="•"/>
            </a:pPr>
            <a:r>
              <a:rPr lang="en-US" sz="2551" b="1" spc="5">
                <a:solidFill>
                  <a:srgbClr val="000000"/>
                </a:solidFill>
                <a:latin typeface="Montserrat Bold"/>
                <a:ea typeface="Montserrat Bold"/>
                <a:cs typeface="Montserrat Bold"/>
                <a:sym typeface="Montserrat Bold"/>
              </a:rPr>
              <a:t>HEART DISEASE → MEDICAL DIAGNOSIS SUPPORT</a:t>
            </a:r>
          </a:p>
          <a:p>
            <a:pPr marL="550835" lvl="1" indent="-275417" algn="l">
              <a:lnSpc>
                <a:spcPts val="4311"/>
              </a:lnSpc>
              <a:buFont typeface="Arial"/>
              <a:buChar char="•"/>
            </a:pPr>
            <a:r>
              <a:rPr lang="en-US" sz="2551" b="1" spc="5">
                <a:solidFill>
                  <a:srgbClr val="000000"/>
                </a:solidFill>
                <a:latin typeface="Montserrat Bold"/>
                <a:ea typeface="Montserrat Bold"/>
                <a:cs typeface="Montserrat Bold"/>
                <a:sym typeface="Montserrat Bold"/>
              </a:rPr>
              <a:t>LOAN PREDICTION → FINANCIAL DECISION-MAKING</a:t>
            </a:r>
          </a:p>
          <a:p>
            <a:pPr marL="550835" lvl="1" indent="-275417" algn="l">
              <a:lnSpc>
                <a:spcPts val="4311"/>
              </a:lnSpc>
              <a:buFont typeface="Arial"/>
              <a:buChar char="•"/>
            </a:pPr>
            <a:r>
              <a:rPr lang="en-US" sz="2551" b="1" spc="5">
                <a:solidFill>
                  <a:srgbClr val="000000"/>
                </a:solidFill>
                <a:latin typeface="Montserrat Bold"/>
                <a:ea typeface="Montserrat Bold"/>
                <a:cs typeface="Montserrat Bold"/>
                <a:sym typeface="Montserrat Bold"/>
              </a:rPr>
              <a:t>SPAM DETECTION → EMAIL FILTERING</a:t>
            </a:r>
          </a:p>
          <a:p>
            <a:pPr marL="550835" lvl="1" indent="-275417" algn="l">
              <a:lnSpc>
                <a:spcPts val="4311"/>
              </a:lnSpc>
              <a:buFont typeface="Arial"/>
              <a:buChar char="•"/>
            </a:pPr>
            <a:r>
              <a:rPr lang="en-US" sz="2551" b="1" spc="5">
                <a:solidFill>
                  <a:srgbClr val="000000"/>
                </a:solidFill>
                <a:latin typeface="Montserrat Bold"/>
                <a:ea typeface="Montserrat Bold"/>
                <a:cs typeface="Montserrat Bold"/>
                <a:sym typeface="Montserrat Bold"/>
              </a:rPr>
              <a:t>RECOMMENDATION SYSTEM → PERSONALIZED SUGGESTIONS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3" name="Group 3"/>
          <p:cNvGrpSpPr/>
          <p:nvPr/>
        </p:nvGrpSpPr>
        <p:grpSpPr>
          <a:xfrm>
            <a:off x="350265" y="1980846"/>
            <a:ext cx="17587469" cy="3438977"/>
            <a:chOff x="0" y="0"/>
            <a:chExt cx="4632091" cy="905739"/>
          </a:xfrm>
        </p:grpSpPr>
        <p:sp>
          <p:nvSpPr>
            <p:cNvPr id="4" name="Freeform 4"/>
            <p:cNvSpPr/>
            <p:nvPr/>
          </p:nvSpPr>
          <p:spPr>
            <a:xfrm>
              <a:off x="0" y="0"/>
              <a:ext cx="4632091" cy="905739"/>
            </a:xfrm>
            <a:custGeom>
              <a:avLst/>
              <a:gdLst/>
              <a:ahLst/>
              <a:cxnLst/>
              <a:rect l="l" t="t" r="r" b="b"/>
              <a:pathLst>
                <a:path w="4632091" h="905739">
                  <a:moveTo>
                    <a:pt x="22450" y="0"/>
                  </a:moveTo>
                  <a:lnTo>
                    <a:pt x="4609641" y="0"/>
                  </a:lnTo>
                  <a:cubicBezTo>
                    <a:pt x="4615595" y="0"/>
                    <a:pt x="4621305" y="2365"/>
                    <a:pt x="4625515" y="6575"/>
                  </a:cubicBezTo>
                  <a:cubicBezTo>
                    <a:pt x="4629725" y="10786"/>
                    <a:pt x="4632091" y="16496"/>
                    <a:pt x="4632091" y="22450"/>
                  </a:cubicBezTo>
                  <a:lnTo>
                    <a:pt x="4632091" y="883289"/>
                  </a:lnTo>
                  <a:cubicBezTo>
                    <a:pt x="4632091" y="895687"/>
                    <a:pt x="4622039" y="905739"/>
                    <a:pt x="4609641" y="905739"/>
                  </a:cubicBezTo>
                  <a:lnTo>
                    <a:pt x="22450" y="905739"/>
                  </a:lnTo>
                  <a:cubicBezTo>
                    <a:pt x="10051" y="905739"/>
                    <a:pt x="0" y="895687"/>
                    <a:pt x="0" y="883289"/>
                  </a:cubicBezTo>
                  <a:lnTo>
                    <a:pt x="0" y="22450"/>
                  </a:lnTo>
                  <a:cubicBezTo>
                    <a:pt x="0" y="10051"/>
                    <a:pt x="10051" y="0"/>
                    <a:pt x="22450" y="0"/>
                  </a:cubicBezTo>
                  <a:close/>
                </a:path>
              </a:pathLst>
            </a:custGeom>
            <a:solidFill>
              <a:srgbClr val="DCE2EB"/>
            </a:solidFill>
          </p:spPr>
        </p:sp>
        <p:sp>
          <p:nvSpPr>
            <p:cNvPr id="5" name="TextBox 5"/>
            <p:cNvSpPr txBox="1"/>
            <p:nvPr/>
          </p:nvSpPr>
          <p:spPr>
            <a:xfrm>
              <a:off x="0" y="-38100"/>
              <a:ext cx="4632091" cy="943839"/>
            </a:xfrm>
            <a:prstGeom prst="rect">
              <a:avLst/>
            </a:prstGeom>
          </p:spPr>
          <p:txBody>
            <a:bodyPr lIns="50800" tIns="50800" rIns="50800" bIns="50800" rtlCol="0" anchor="ctr"/>
            <a:lstStyle/>
            <a:p>
              <a:pPr algn="ctr">
                <a:lnSpc>
                  <a:spcPts val="2591"/>
                </a:lnSpc>
              </a:pPr>
              <a:endParaRPr/>
            </a:p>
          </p:txBody>
        </p:sp>
      </p:grpSp>
      <p:sp>
        <p:nvSpPr>
          <p:cNvPr id="6" name="Freeform 6"/>
          <p:cNvSpPr/>
          <p:nvPr/>
        </p:nvSpPr>
        <p:spPr>
          <a:xfrm flipH="1">
            <a:off x="12966396" y="1451745"/>
            <a:ext cx="4574117" cy="9480035"/>
          </a:xfrm>
          <a:custGeom>
            <a:avLst/>
            <a:gdLst/>
            <a:ahLst/>
            <a:cxnLst/>
            <a:rect l="l" t="t" r="r" b="b"/>
            <a:pathLst>
              <a:path w="4574117" h="9480035">
                <a:moveTo>
                  <a:pt x="4574117" y="0"/>
                </a:moveTo>
                <a:lnTo>
                  <a:pt x="0" y="0"/>
                </a:lnTo>
                <a:lnTo>
                  <a:pt x="0" y="9480035"/>
                </a:lnTo>
                <a:lnTo>
                  <a:pt x="4574117" y="9480035"/>
                </a:lnTo>
                <a:lnTo>
                  <a:pt x="4574117" y="0"/>
                </a:lnTo>
                <a:close/>
              </a:path>
            </a:pathLst>
          </a:custGeom>
          <a:blipFill>
            <a:blip r:embed="rId4"/>
            <a:stretch>
              <a:fillRect/>
            </a:stretch>
          </a:blipFill>
        </p:spPr>
      </p:sp>
      <p:sp>
        <p:nvSpPr>
          <p:cNvPr id="7" name="TextBox 7"/>
          <p:cNvSpPr txBox="1"/>
          <p:nvPr/>
        </p:nvSpPr>
        <p:spPr>
          <a:xfrm>
            <a:off x="1792446" y="2631145"/>
            <a:ext cx="7448140" cy="2024079"/>
          </a:xfrm>
          <a:prstGeom prst="rect">
            <a:avLst/>
          </a:prstGeom>
        </p:spPr>
        <p:txBody>
          <a:bodyPr lIns="0" tIns="0" rIns="0" bIns="0" rtlCol="0" anchor="t">
            <a:spAutoFit/>
          </a:bodyPr>
          <a:lstStyle/>
          <a:p>
            <a:pPr algn="just">
              <a:lnSpc>
                <a:spcPts val="8136"/>
              </a:lnSpc>
            </a:pPr>
            <a:r>
              <a:rPr lang="en-US" sz="5811" spc="-337">
                <a:solidFill>
                  <a:srgbClr val="101B40"/>
                </a:solidFill>
                <a:latin typeface="Montserrat"/>
                <a:ea typeface="Montserrat"/>
                <a:cs typeface="Montserrat"/>
                <a:sym typeface="Montserrat"/>
              </a:rPr>
              <a:t>Model </a:t>
            </a:r>
          </a:p>
          <a:p>
            <a:pPr algn="just">
              <a:lnSpc>
                <a:spcPts val="8136"/>
              </a:lnSpc>
              <a:spcBef>
                <a:spcPct val="0"/>
              </a:spcBef>
            </a:pPr>
            <a:r>
              <a:rPr lang="en-US" sz="5811" spc="-337">
                <a:solidFill>
                  <a:srgbClr val="101B40"/>
                </a:solidFill>
                <a:latin typeface="Montserrat"/>
                <a:ea typeface="Montserrat"/>
                <a:cs typeface="Montserrat"/>
                <a:sym typeface="Montserrat"/>
              </a:rPr>
              <a:t>Evaluation</a:t>
            </a:r>
          </a:p>
        </p:txBody>
      </p:sp>
      <p:sp>
        <p:nvSpPr>
          <p:cNvPr id="8" name="Freeform 8"/>
          <p:cNvSpPr/>
          <p:nvPr/>
        </p:nvSpPr>
        <p:spPr>
          <a:xfrm>
            <a:off x="15887644" y="7886644"/>
            <a:ext cx="1371656" cy="1371656"/>
          </a:xfrm>
          <a:custGeom>
            <a:avLst/>
            <a:gdLst/>
            <a:ahLst/>
            <a:cxnLst/>
            <a:rect l="l" t="t" r="r" b="b"/>
            <a:pathLst>
              <a:path w="1371656" h="1371656">
                <a:moveTo>
                  <a:pt x="0" y="0"/>
                </a:moveTo>
                <a:lnTo>
                  <a:pt x="1371656" y="0"/>
                </a:lnTo>
                <a:lnTo>
                  <a:pt x="1371656" y="1371656"/>
                </a:lnTo>
                <a:lnTo>
                  <a:pt x="0" y="13716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Freeform 9"/>
          <p:cNvSpPr/>
          <p:nvPr/>
        </p:nvSpPr>
        <p:spPr>
          <a:xfrm>
            <a:off x="9240586" y="2884247"/>
            <a:ext cx="1887147" cy="1887147"/>
          </a:xfrm>
          <a:custGeom>
            <a:avLst/>
            <a:gdLst/>
            <a:ahLst/>
            <a:cxnLst/>
            <a:rect l="l" t="t" r="r" b="b"/>
            <a:pathLst>
              <a:path w="1887147" h="1887147">
                <a:moveTo>
                  <a:pt x="0" y="0"/>
                </a:moveTo>
                <a:lnTo>
                  <a:pt x="1887147" y="0"/>
                </a:lnTo>
                <a:lnTo>
                  <a:pt x="1887147" y="1887147"/>
                </a:lnTo>
                <a:lnTo>
                  <a:pt x="0" y="188714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0" name="TextBox 10"/>
          <p:cNvSpPr txBox="1"/>
          <p:nvPr/>
        </p:nvSpPr>
        <p:spPr>
          <a:xfrm>
            <a:off x="1493296" y="579203"/>
            <a:ext cx="2081454" cy="1078672"/>
          </a:xfrm>
          <a:prstGeom prst="rect">
            <a:avLst/>
          </a:prstGeom>
        </p:spPr>
        <p:txBody>
          <a:bodyPr lIns="0" tIns="0" rIns="0" bIns="0" rtlCol="0" anchor="t">
            <a:spAutoFit/>
          </a:bodyPr>
          <a:lstStyle/>
          <a:p>
            <a:pPr algn="l">
              <a:lnSpc>
                <a:spcPts val="2825"/>
              </a:lnSpc>
            </a:pPr>
            <a:r>
              <a:rPr lang="en-US" sz="2592" b="1" spc="5">
                <a:solidFill>
                  <a:srgbClr val="101B40"/>
                </a:solidFill>
                <a:latin typeface="Montserrat Bold"/>
                <a:ea typeface="Montserrat Bold"/>
                <a:cs typeface="Montserrat Bold"/>
                <a:sym typeface="Montserrat Bold"/>
              </a:rPr>
              <a:t>THINK</a:t>
            </a:r>
          </a:p>
          <a:p>
            <a:pPr algn="l">
              <a:lnSpc>
                <a:spcPts val="2825"/>
              </a:lnSpc>
            </a:pPr>
            <a:r>
              <a:rPr lang="en-US" sz="2592" b="1" spc="5">
                <a:solidFill>
                  <a:srgbClr val="101B40"/>
                </a:solidFill>
                <a:latin typeface="Montserrat Bold"/>
                <a:ea typeface="Montserrat Bold"/>
                <a:cs typeface="Montserrat Bold"/>
                <a:sym typeface="Montserrat Bold"/>
              </a:rPr>
              <a:t>      FUTURE </a:t>
            </a:r>
          </a:p>
          <a:p>
            <a:pPr marL="0" lvl="0" indent="0" algn="l">
              <a:lnSpc>
                <a:spcPts val="2825"/>
              </a:lnSpc>
            </a:pPr>
            <a:endParaRPr lang="en-US" sz="2592" b="1" spc="5">
              <a:solidFill>
                <a:srgbClr val="101B40"/>
              </a:solidFill>
              <a:latin typeface="Montserrat Bold"/>
              <a:ea typeface="Montserrat Bold"/>
              <a:cs typeface="Montserrat Bold"/>
              <a:sym typeface="Montserrat Bold"/>
            </a:endParaRPr>
          </a:p>
        </p:txBody>
      </p:sp>
      <p:grpSp>
        <p:nvGrpSpPr>
          <p:cNvPr id="11" name="Group 11"/>
          <p:cNvGrpSpPr/>
          <p:nvPr/>
        </p:nvGrpSpPr>
        <p:grpSpPr>
          <a:xfrm>
            <a:off x="6674849" y="313914"/>
            <a:ext cx="6961471" cy="1310716"/>
            <a:chOff x="0" y="0"/>
            <a:chExt cx="1833474" cy="345209"/>
          </a:xfrm>
        </p:grpSpPr>
        <p:sp>
          <p:nvSpPr>
            <p:cNvPr id="12" name="Freeform 12"/>
            <p:cNvSpPr/>
            <p:nvPr/>
          </p:nvSpPr>
          <p:spPr>
            <a:xfrm>
              <a:off x="0" y="0"/>
              <a:ext cx="1833474" cy="345209"/>
            </a:xfrm>
            <a:custGeom>
              <a:avLst/>
              <a:gdLst/>
              <a:ahLst/>
              <a:cxnLst/>
              <a:rect l="l" t="t" r="r" b="b"/>
              <a:pathLst>
                <a:path w="1833474" h="345209">
                  <a:moveTo>
                    <a:pt x="111211" y="0"/>
                  </a:moveTo>
                  <a:lnTo>
                    <a:pt x="1722263" y="0"/>
                  </a:lnTo>
                  <a:cubicBezTo>
                    <a:pt x="1751758" y="0"/>
                    <a:pt x="1780045" y="11717"/>
                    <a:pt x="1800901" y="32573"/>
                  </a:cubicBezTo>
                  <a:cubicBezTo>
                    <a:pt x="1821757" y="53429"/>
                    <a:pt x="1833474" y="81716"/>
                    <a:pt x="1833474" y="111211"/>
                  </a:cubicBezTo>
                  <a:lnTo>
                    <a:pt x="1833474" y="233998"/>
                  </a:lnTo>
                  <a:cubicBezTo>
                    <a:pt x="1833474" y="263493"/>
                    <a:pt x="1821757" y="291780"/>
                    <a:pt x="1800901" y="312636"/>
                  </a:cubicBezTo>
                  <a:cubicBezTo>
                    <a:pt x="1780045" y="333492"/>
                    <a:pt x="1751758" y="345209"/>
                    <a:pt x="1722263" y="345209"/>
                  </a:cubicBezTo>
                  <a:lnTo>
                    <a:pt x="111211" y="345209"/>
                  </a:lnTo>
                  <a:cubicBezTo>
                    <a:pt x="81716" y="345209"/>
                    <a:pt x="53429" y="333492"/>
                    <a:pt x="32573" y="312636"/>
                  </a:cubicBezTo>
                  <a:cubicBezTo>
                    <a:pt x="11717" y="291780"/>
                    <a:pt x="0" y="263493"/>
                    <a:pt x="0" y="233998"/>
                  </a:cubicBezTo>
                  <a:lnTo>
                    <a:pt x="0" y="111211"/>
                  </a:lnTo>
                  <a:cubicBezTo>
                    <a:pt x="0" y="81716"/>
                    <a:pt x="11717" y="53429"/>
                    <a:pt x="32573" y="32573"/>
                  </a:cubicBezTo>
                  <a:cubicBezTo>
                    <a:pt x="53429" y="11717"/>
                    <a:pt x="81716" y="0"/>
                    <a:pt x="111211" y="0"/>
                  </a:cubicBezTo>
                  <a:close/>
                </a:path>
              </a:pathLst>
            </a:custGeom>
            <a:ln w="38100" cap="rnd">
              <a:solidFill>
                <a:srgbClr val="101B40"/>
              </a:solidFill>
              <a:prstDash val="solid"/>
              <a:round/>
            </a:ln>
          </p:spPr>
        </p:sp>
        <p:sp>
          <p:nvSpPr>
            <p:cNvPr id="13" name="TextBox 13"/>
            <p:cNvSpPr txBox="1"/>
            <p:nvPr/>
          </p:nvSpPr>
          <p:spPr>
            <a:xfrm>
              <a:off x="0" y="-38100"/>
              <a:ext cx="1833474" cy="383309"/>
            </a:xfrm>
            <a:prstGeom prst="rect">
              <a:avLst/>
            </a:prstGeom>
          </p:spPr>
          <p:txBody>
            <a:bodyPr lIns="50800" tIns="50800" rIns="50800" bIns="50800" rtlCol="0" anchor="ctr"/>
            <a:lstStyle/>
            <a:p>
              <a:pPr algn="ctr">
                <a:lnSpc>
                  <a:spcPts val="2871"/>
                </a:lnSpc>
              </a:pPr>
              <a:endParaRPr/>
            </a:p>
          </p:txBody>
        </p:sp>
      </p:grpSp>
      <p:grpSp>
        <p:nvGrpSpPr>
          <p:cNvPr id="14" name="Group 14"/>
          <p:cNvGrpSpPr/>
          <p:nvPr/>
        </p:nvGrpSpPr>
        <p:grpSpPr>
          <a:xfrm>
            <a:off x="6790010" y="448699"/>
            <a:ext cx="6788298" cy="1003046"/>
            <a:chOff x="0" y="0"/>
            <a:chExt cx="1787864" cy="264177"/>
          </a:xfrm>
        </p:grpSpPr>
        <p:sp>
          <p:nvSpPr>
            <p:cNvPr id="15" name="Freeform 15"/>
            <p:cNvSpPr/>
            <p:nvPr/>
          </p:nvSpPr>
          <p:spPr>
            <a:xfrm>
              <a:off x="0" y="0"/>
              <a:ext cx="1787865" cy="264177"/>
            </a:xfrm>
            <a:custGeom>
              <a:avLst/>
              <a:gdLst/>
              <a:ahLst/>
              <a:cxnLst/>
              <a:rect l="l" t="t" r="r" b="b"/>
              <a:pathLst>
                <a:path w="1787865" h="264177">
                  <a:moveTo>
                    <a:pt x="114048" y="0"/>
                  </a:moveTo>
                  <a:lnTo>
                    <a:pt x="1673816" y="0"/>
                  </a:lnTo>
                  <a:cubicBezTo>
                    <a:pt x="1704064" y="0"/>
                    <a:pt x="1733073" y="12016"/>
                    <a:pt x="1754461" y="33404"/>
                  </a:cubicBezTo>
                  <a:cubicBezTo>
                    <a:pt x="1775849" y="54792"/>
                    <a:pt x="1787865" y="83801"/>
                    <a:pt x="1787865" y="114048"/>
                  </a:cubicBezTo>
                  <a:lnTo>
                    <a:pt x="1787865" y="150129"/>
                  </a:lnTo>
                  <a:cubicBezTo>
                    <a:pt x="1787865" y="213116"/>
                    <a:pt x="1736803" y="264177"/>
                    <a:pt x="1673816" y="264177"/>
                  </a:cubicBezTo>
                  <a:lnTo>
                    <a:pt x="114048" y="264177"/>
                  </a:lnTo>
                  <a:cubicBezTo>
                    <a:pt x="83801" y="264177"/>
                    <a:pt x="54792" y="252161"/>
                    <a:pt x="33404" y="230773"/>
                  </a:cubicBezTo>
                  <a:cubicBezTo>
                    <a:pt x="12016" y="209385"/>
                    <a:pt x="0" y="180376"/>
                    <a:pt x="0" y="150129"/>
                  </a:cubicBezTo>
                  <a:lnTo>
                    <a:pt x="0" y="114048"/>
                  </a:lnTo>
                  <a:cubicBezTo>
                    <a:pt x="0" y="83801"/>
                    <a:pt x="12016" y="54792"/>
                    <a:pt x="33404" y="33404"/>
                  </a:cubicBezTo>
                  <a:cubicBezTo>
                    <a:pt x="54792" y="12016"/>
                    <a:pt x="83801" y="0"/>
                    <a:pt x="114048" y="0"/>
                  </a:cubicBezTo>
                  <a:close/>
                </a:path>
              </a:pathLst>
            </a:custGeom>
            <a:solidFill>
              <a:srgbClr val="101B40"/>
            </a:solidFill>
            <a:ln cap="rnd">
              <a:noFill/>
              <a:prstDash val="solid"/>
              <a:round/>
            </a:ln>
          </p:spPr>
        </p:sp>
        <p:sp>
          <p:nvSpPr>
            <p:cNvPr id="16" name="TextBox 16"/>
            <p:cNvSpPr txBox="1"/>
            <p:nvPr/>
          </p:nvSpPr>
          <p:spPr>
            <a:xfrm>
              <a:off x="0" y="-57150"/>
              <a:ext cx="1787864" cy="321327"/>
            </a:xfrm>
            <a:prstGeom prst="rect">
              <a:avLst/>
            </a:prstGeom>
          </p:spPr>
          <p:txBody>
            <a:bodyPr lIns="50800" tIns="50800" rIns="50800" bIns="50800" rtlCol="0" anchor="ctr"/>
            <a:lstStyle/>
            <a:p>
              <a:pPr algn="ctr">
                <a:lnSpc>
                  <a:spcPts val="3851"/>
                </a:lnSpc>
              </a:pPr>
              <a:endParaRPr/>
            </a:p>
          </p:txBody>
        </p:sp>
      </p:grpSp>
      <p:sp>
        <p:nvSpPr>
          <p:cNvPr id="17" name="TextBox 17"/>
          <p:cNvSpPr txBox="1"/>
          <p:nvPr/>
        </p:nvSpPr>
        <p:spPr>
          <a:xfrm>
            <a:off x="6960357" y="681048"/>
            <a:ext cx="6409504" cy="546066"/>
          </a:xfrm>
          <a:prstGeom prst="rect">
            <a:avLst/>
          </a:prstGeom>
        </p:spPr>
        <p:txBody>
          <a:bodyPr lIns="0" tIns="0" rIns="0" bIns="0" rtlCol="0" anchor="t">
            <a:spAutoFit/>
          </a:bodyPr>
          <a:lstStyle/>
          <a:p>
            <a:pPr marL="0" lvl="0" indent="0" algn="ctr">
              <a:lnSpc>
                <a:spcPts val="4551"/>
              </a:lnSpc>
              <a:spcBef>
                <a:spcPct val="0"/>
              </a:spcBef>
            </a:pPr>
            <a:r>
              <a:rPr lang="en-US" sz="3251" b="1" spc="6">
                <a:solidFill>
                  <a:srgbClr val="F4F4F4"/>
                </a:solidFill>
                <a:latin typeface="Montserrat Bold"/>
                <a:ea typeface="Montserrat Bold"/>
                <a:cs typeface="Montserrat Bold"/>
                <a:sym typeface="Montserrat Bold"/>
              </a:rPr>
              <a:t>RESULTS &amp; PERFORMANCE</a:t>
            </a:r>
          </a:p>
        </p:txBody>
      </p:sp>
      <p:sp>
        <p:nvSpPr>
          <p:cNvPr id="18" name="TextBox 18"/>
          <p:cNvSpPr txBox="1"/>
          <p:nvPr/>
        </p:nvSpPr>
        <p:spPr>
          <a:xfrm>
            <a:off x="1493296" y="5838922"/>
            <a:ext cx="9148805" cy="3555665"/>
          </a:xfrm>
          <a:prstGeom prst="rect">
            <a:avLst/>
          </a:prstGeom>
        </p:spPr>
        <p:txBody>
          <a:bodyPr lIns="0" tIns="0" rIns="0" bIns="0" rtlCol="0" anchor="t">
            <a:spAutoFit/>
          </a:bodyPr>
          <a:lstStyle/>
          <a:p>
            <a:pPr marL="628943" lvl="1" indent="-314471" algn="l">
              <a:lnSpc>
                <a:spcPts val="4748"/>
              </a:lnSpc>
              <a:buFont typeface="Arial"/>
              <a:buChar char="•"/>
            </a:pPr>
            <a:r>
              <a:rPr lang="en-US" sz="2913" b="1" spc="5">
                <a:solidFill>
                  <a:srgbClr val="000000"/>
                </a:solidFill>
                <a:latin typeface="Montserrat Bold"/>
                <a:ea typeface="Montserrat Bold"/>
                <a:cs typeface="Montserrat Bold"/>
                <a:sym typeface="Montserrat Bold"/>
              </a:rPr>
              <a:t>ACCURACY USED AS PRIMARY METRIC</a:t>
            </a:r>
          </a:p>
          <a:p>
            <a:pPr marL="628943" lvl="1" indent="-314471" algn="l">
              <a:lnSpc>
                <a:spcPts val="4748"/>
              </a:lnSpc>
              <a:buFont typeface="Arial"/>
              <a:buChar char="•"/>
            </a:pPr>
            <a:r>
              <a:rPr lang="en-US" sz="2913" b="1" spc="5">
                <a:solidFill>
                  <a:srgbClr val="000000"/>
                </a:solidFill>
                <a:latin typeface="Montserrat Bold"/>
                <a:ea typeface="Montserrat Bold"/>
                <a:cs typeface="Montserrat Bold"/>
                <a:sym typeface="Montserrat Bold"/>
              </a:rPr>
              <a:t>PRECISION &amp; RECALL FOR CLASSIFICATION</a:t>
            </a:r>
          </a:p>
          <a:p>
            <a:pPr marL="628943" lvl="1" indent="-314471" algn="l">
              <a:lnSpc>
                <a:spcPts val="4748"/>
              </a:lnSpc>
              <a:buFont typeface="Arial"/>
              <a:buChar char="•"/>
            </a:pPr>
            <a:r>
              <a:rPr lang="en-US" sz="2913" b="1" spc="5">
                <a:solidFill>
                  <a:srgbClr val="000000"/>
                </a:solidFill>
                <a:latin typeface="Montserrat Bold"/>
                <a:ea typeface="Montserrat Bold"/>
                <a:cs typeface="Montserrat Bold"/>
                <a:sym typeface="Montserrat Bold"/>
              </a:rPr>
              <a:t>CONFUSION MATRIX ANALYSIS</a:t>
            </a:r>
          </a:p>
          <a:p>
            <a:pPr marL="628943" lvl="1" indent="-314471" algn="l">
              <a:lnSpc>
                <a:spcPts val="4748"/>
              </a:lnSpc>
              <a:buFont typeface="Arial"/>
              <a:buChar char="•"/>
            </a:pPr>
            <a:r>
              <a:rPr lang="en-US" sz="2913" b="1" spc="5">
                <a:solidFill>
                  <a:srgbClr val="000000"/>
                </a:solidFill>
                <a:latin typeface="Montserrat Bold"/>
                <a:ea typeface="Montserrat Bold"/>
                <a:cs typeface="Montserrat Bold"/>
                <a:sym typeface="Montserrat Bold"/>
              </a:rPr>
              <a:t>MODELS ACHIEVED GOOD PREDICTIVE PERFORMANCE</a:t>
            </a:r>
          </a:p>
          <a:p>
            <a:pPr marL="628943" lvl="1" indent="-314471" algn="l">
              <a:lnSpc>
                <a:spcPts val="4748"/>
              </a:lnSpc>
              <a:buFont typeface="Arial"/>
              <a:buChar char="•"/>
            </a:pPr>
            <a:r>
              <a:rPr lang="en-US" sz="2913" b="1" spc="5">
                <a:solidFill>
                  <a:srgbClr val="000000"/>
                </a:solidFill>
                <a:latin typeface="Montserrat Bold"/>
                <a:ea typeface="Montserrat Bold"/>
                <a:cs typeface="Montserrat Bold"/>
                <a:sym typeface="Montserrat Bold"/>
              </a:rPr>
              <a:t>RESULTS DEPEND ON DATASET QUALITY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545</Words>
  <Application>Microsoft Office PowerPoint</Application>
  <PresentationFormat>Custom</PresentationFormat>
  <Paragraphs>113</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Montserrat Bold</vt:lpstr>
      <vt:lpstr>Canva Sans</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&amp;</dc:title>
  <cp:lastModifiedBy>Durvesh More</cp:lastModifiedBy>
  <cp:revision>2</cp:revision>
  <dcterms:created xsi:type="dcterms:W3CDTF">2006-08-16T00:00:00Z</dcterms:created>
  <dcterms:modified xsi:type="dcterms:W3CDTF">2026-02-20T17:19:27Z</dcterms:modified>
  <dc:identifier>DAHB338Z-h8</dc:identifier>
</cp:coreProperties>
</file>

<file path=docProps/thumbnail.jpeg>
</file>